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58" r:id="rId3"/>
    <p:sldId id="297" r:id="rId4"/>
    <p:sldId id="290" r:id="rId5"/>
    <p:sldId id="292" r:id="rId6"/>
    <p:sldId id="293" r:id="rId7"/>
    <p:sldId id="262" r:id="rId8"/>
    <p:sldId id="259" r:id="rId9"/>
    <p:sldId id="337" r:id="rId10"/>
    <p:sldId id="325" r:id="rId11"/>
    <p:sldId id="303" r:id="rId12"/>
    <p:sldId id="260" r:id="rId13"/>
    <p:sldId id="300" r:id="rId14"/>
    <p:sldId id="299" r:id="rId15"/>
    <p:sldId id="305" r:id="rId16"/>
    <p:sldId id="306" r:id="rId17"/>
    <p:sldId id="323" r:id="rId18"/>
    <p:sldId id="307" r:id="rId19"/>
    <p:sldId id="326" r:id="rId20"/>
    <p:sldId id="327" r:id="rId21"/>
    <p:sldId id="280" r:id="rId22"/>
    <p:sldId id="315" r:id="rId23"/>
    <p:sldId id="316" r:id="rId24"/>
    <p:sldId id="317" r:id="rId25"/>
    <p:sldId id="324" r:id="rId26"/>
    <p:sldId id="318" r:id="rId27"/>
    <p:sldId id="295" r:id="rId28"/>
    <p:sldId id="328" r:id="rId29"/>
    <p:sldId id="298" r:id="rId30"/>
    <p:sldId id="29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65A"/>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251"/>
  </p:normalViewPr>
  <p:slideViewPr>
    <p:cSldViewPr snapToGrid="0" snapToObjects="1">
      <p:cViewPr varScale="1">
        <p:scale>
          <a:sx n="117" d="100"/>
          <a:sy n="117" d="100"/>
        </p:scale>
        <p:origin x="3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369E40-C542-4644-AC66-630A70FC81A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41E16A05-F30E-41CC-B5C6-20533A6A0454}">
      <dgm:prSet custT="1"/>
      <dgm:spPr/>
      <dgm:t>
        <a:bodyPr/>
        <a:lstStyle/>
        <a:p>
          <a:r>
            <a:rPr lang="en-US" sz="2000" b="1" dirty="0"/>
            <a:t>Birth – Childhood</a:t>
          </a:r>
          <a:endParaRPr lang="en-US" sz="2000" dirty="0"/>
        </a:p>
      </dgm:t>
    </dgm:pt>
    <dgm:pt modelId="{AADA12F2-6717-4478-A2D5-40F0C9D56413}" type="parTrans" cxnId="{91833696-F327-413B-9581-4FC7D66C1FE9}">
      <dgm:prSet/>
      <dgm:spPr/>
      <dgm:t>
        <a:bodyPr/>
        <a:lstStyle/>
        <a:p>
          <a:endParaRPr lang="en-US"/>
        </a:p>
      </dgm:t>
    </dgm:pt>
    <dgm:pt modelId="{7F8E602A-83A6-486A-B3A7-1DEC5A657A14}" type="sibTrans" cxnId="{91833696-F327-413B-9581-4FC7D66C1FE9}">
      <dgm:prSet/>
      <dgm:spPr/>
      <dgm:t>
        <a:bodyPr/>
        <a:lstStyle/>
        <a:p>
          <a:endParaRPr lang="en-US"/>
        </a:p>
      </dgm:t>
    </dgm:pt>
    <dgm:pt modelId="{6CAAE3AD-7283-47CC-86FF-CDA06A59DED0}">
      <dgm:prSet phldrT="[Text]" custT="1"/>
      <dgm:spPr/>
      <dgm:t>
        <a:bodyPr/>
        <a:lstStyle/>
        <a:p>
          <a:r>
            <a:rPr lang="en-US" sz="1800" dirty="0">
              <a:latin typeface="Calibri" panose="020F0502020204030204" pitchFamily="34" charset="0"/>
              <a:cs typeface="Calibri" panose="020F0502020204030204" pitchFamily="34" charset="0"/>
            </a:rPr>
            <a:t>Development of biological sex</a:t>
          </a:r>
        </a:p>
      </dgm:t>
    </dgm:pt>
    <dgm:pt modelId="{E37D82E4-54EF-4169-8A5B-E6CCF0855686}" type="parTrans" cxnId="{38544371-8100-4543-A656-3139622D7C95}">
      <dgm:prSet/>
      <dgm:spPr/>
      <dgm:t>
        <a:bodyPr/>
        <a:lstStyle/>
        <a:p>
          <a:endParaRPr lang="en-US"/>
        </a:p>
      </dgm:t>
    </dgm:pt>
    <dgm:pt modelId="{AFCDD5B2-95E8-4164-A928-92527969F7F3}" type="sibTrans" cxnId="{38544371-8100-4543-A656-3139622D7C95}">
      <dgm:prSet/>
      <dgm:spPr/>
      <dgm:t>
        <a:bodyPr/>
        <a:lstStyle/>
        <a:p>
          <a:endParaRPr lang="en-US"/>
        </a:p>
      </dgm:t>
    </dgm:pt>
    <dgm:pt modelId="{050F78BA-BFE0-481C-A697-82BA77A89FE2}">
      <dgm:prSet phldrT="[Text]" custT="1"/>
      <dgm:spPr/>
      <dgm:t>
        <a:bodyPr/>
        <a:lstStyle/>
        <a:p>
          <a:r>
            <a:rPr lang="en-US" sz="2000" b="1" dirty="0"/>
            <a:t>Adolescence</a:t>
          </a:r>
        </a:p>
      </dgm:t>
    </dgm:pt>
    <dgm:pt modelId="{1F942A7A-6E53-4178-8BD6-4D15DDB1EAB5}" type="parTrans" cxnId="{062E47D5-2A78-4D04-BD07-D53475CD8DC1}">
      <dgm:prSet/>
      <dgm:spPr/>
      <dgm:t>
        <a:bodyPr/>
        <a:lstStyle/>
        <a:p>
          <a:endParaRPr lang="en-US"/>
        </a:p>
      </dgm:t>
    </dgm:pt>
    <dgm:pt modelId="{F06F942A-9D6B-4962-A0EA-24DB6CEB3370}" type="sibTrans" cxnId="{062E47D5-2A78-4D04-BD07-D53475CD8DC1}">
      <dgm:prSet/>
      <dgm:spPr/>
      <dgm:t>
        <a:bodyPr/>
        <a:lstStyle/>
        <a:p>
          <a:endParaRPr lang="en-US"/>
        </a:p>
      </dgm:t>
    </dgm:pt>
    <dgm:pt modelId="{013FE331-A332-412D-9714-60723ED23245}">
      <dgm:prSet phldrT="[Text]" custT="1"/>
      <dgm:spPr/>
      <dgm:t>
        <a:bodyPr/>
        <a:lstStyle/>
        <a:p>
          <a:pPr>
            <a:buFont typeface="Arial" panose="020B0604020202020204" pitchFamily="34" charset="0"/>
            <a:buChar char="•"/>
          </a:pPr>
          <a:r>
            <a:rPr lang="en-US" sz="1800">
              <a:latin typeface="Calibri" panose="020F0502020204030204" pitchFamily="34" charset="0"/>
              <a:cs typeface="Calibri" panose="020F0502020204030204" pitchFamily="34" charset="0"/>
            </a:rPr>
            <a:t>Puberty</a:t>
          </a:r>
          <a:endParaRPr lang="en-US" sz="1800" dirty="0">
            <a:latin typeface="Calibri" panose="020F0502020204030204" pitchFamily="34" charset="0"/>
            <a:cs typeface="Calibri" panose="020F0502020204030204" pitchFamily="34" charset="0"/>
          </a:endParaRPr>
        </a:p>
      </dgm:t>
    </dgm:pt>
    <dgm:pt modelId="{8E2889D7-838E-41D1-8569-63C428D03713}" type="parTrans" cxnId="{FCF6DD2F-D631-4587-9405-0FEE6E98FB96}">
      <dgm:prSet/>
      <dgm:spPr/>
      <dgm:t>
        <a:bodyPr/>
        <a:lstStyle/>
        <a:p>
          <a:endParaRPr lang="en-US"/>
        </a:p>
      </dgm:t>
    </dgm:pt>
    <dgm:pt modelId="{BCC20B84-2AE4-4153-B75B-5CEC9B68C0AB}" type="sibTrans" cxnId="{FCF6DD2F-D631-4587-9405-0FEE6E98FB96}">
      <dgm:prSet/>
      <dgm:spPr/>
      <dgm:t>
        <a:bodyPr/>
        <a:lstStyle/>
        <a:p>
          <a:endParaRPr lang="en-US"/>
        </a:p>
      </dgm:t>
    </dgm:pt>
    <dgm:pt modelId="{0EAA255E-FC2E-4FE0-B95A-9BEAF1C69E66}">
      <dgm:prSet phldrT="[Text]" custT="1"/>
      <dgm:spPr/>
      <dgm:t>
        <a:bodyPr/>
        <a:lstStyle/>
        <a:p>
          <a:r>
            <a:rPr lang="en-US" sz="2000" b="1" dirty="0"/>
            <a:t>Adulthood</a:t>
          </a:r>
        </a:p>
      </dgm:t>
    </dgm:pt>
    <dgm:pt modelId="{BA5E2CB6-0408-412C-A453-B36C2C40D03D}" type="parTrans" cxnId="{4680B6F6-7E70-4FA8-9E85-8121EEFC6432}">
      <dgm:prSet/>
      <dgm:spPr/>
      <dgm:t>
        <a:bodyPr/>
        <a:lstStyle/>
        <a:p>
          <a:endParaRPr lang="en-US"/>
        </a:p>
      </dgm:t>
    </dgm:pt>
    <dgm:pt modelId="{16536E88-E642-4644-9A5B-794012756261}" type="sibTrans" cxnId="{4680B6F6-7E70-4FA8-9E85-8121EEFC6432}">
      <dgm:prSet/>
      <dgm:spPr/>
      <dgm:t>
        <a:bodyPr/>
        <a:lstStyle/>
        <a:p>
          <a:endParaRPr lang="en-US"/>
        </a:p>
      </dgm:t>
    </dgm:pt>
    <dgm:pt modelId="{8FC5B282-27B5-4CF2-8A95-1E85D45477CA}">
      <dgm:prSet custT="1"/>
      <dgm:spPr/>
      <dgm:t>
        <a:bodyPr/>
        <a:lstStyle/>
        <a:p>
          <a:r>
            <a:rPr lang="en-US" sz="1800" dirty="0">
              <a:latin typeface="Calibri" panose="020F0502020204030204" pitchFamily="34" charset="0"/>
              <a:cs typeface="Calibri" panose="020F0502020204030204" pitchFamily="34" charset="0"/>
            </a:rPr>
            <a:t>Gender roles reinforced</a:t>
          </a:r>
        </a:p>
      </dgm:t>
    </dgm:pt>
    <dgm:pt modelId="{1427FC6B-8232-45D9-97F1-0955AE2D8C6C}" type="parTrans" cxnId="{5F4AEE0A-3D74-4CDE-8DC6-087D1A710A0E}">
      <dgm:prSet/>
      <dgm:spPr/>
      <dgm:t>
        <a:bodyPr/>
        <a:lstStyle/>
        <a:p>
          <a:endParaRPr lang="en-US"/>
        </a:p>
      </dgm:t>
    </dgm:pt>
    <dgm:pt modelId="{EB16DBAE-7ECE-4A15-9C56-B22B44C34F2C}" type="sibTrans" cxnId="{5F4AEE0A-3D74-4CDE-8DC6-087D1A710A0E}">
      <dgm:prSet/>
      <dgm:spPr/>
      <dgm:t>
        <a:bodyPr/>
        <a:lstStyle/>
        <a:p>
          <a:endParaRPr lang="en-US"/>
        </a:p>
      </dgm:t>
    </dgm:pt>
    <dgm:pt modelId="{2CDAA757-091F-46E5-82B5-344F472E1A3B}">
      <dgm:prSet custT="1"/>
      <dgm:spPr/>
      <dgm:t>
        <a:bodyPr/>
        <a:lstStyle/>
        <a:p>
          <a:r>
            <a:rPr lang="en-US" sz="1800" dirty="0">
              <a:latin typeface="Calibri" panose="020F0502020204030204" pitchFamily="34" charset="0"/>
              <a:cs typeface="Calibri" panose="020F0502020204030204" pitchFamily="34" charset="0"/>
            </a:rPr>
            <a:t>Curiosity with genitals*</a:t>
          </a:r>
        </a:p>
      </dgm:t>
    </dgm:pt>
    <dgm:pt modelId="{B01A6744-4733-4B23-912F-CF944381149F}" type="parTrans" cxnId="{1B380AD0-5E8B-466B-A82D-1EF88752134B}">
      <dgm:prSet/>
      <dgm:spPr/>
      <dgm:t>
        <a:bodyPr/>
        <a:lstStyle/>
        <a:p>
          <a:endParaRPr lang="en-US"/>
        </a:p>
      </dgm:t>
    </dgm:pt>
    <dgm:pt modelId="{689F4E5D-7788-4666-AACE-9BF602DE5964}" type="sibTrans" cxnId="{1B380AD0-5E8B-466B-A82D-1EF88752134B}">
      <dgm:prSet/>
      <dgm:spPr/>
      <dgm:t>
        <a:bodyPr/>
        <a:lstStyle/>
        <a:p>
          <a:endParaRPr lang="en-US"/>
        </a:p>
      </dgm:t>
    </dgm:pt>
    <dgm:pt modelId="{DEE97049-75F5-43DE-BFF6-4B2515E2628D}">
      <dgm:prSet custT="1"/>
      <dgm:spPr/>
      <dgm:t>
        <a:bodyPr/>
        <a:lstStyle/>
        <a:p>
          <a:r>
            <a:rPr lang="en-US" sz="1800" dirty="0">
              <a:latin typeface="Calibri" panose="020F0502020204030204" pitchFamily="34" charset="0"/>
              <a:cs typeface="Calibri" panose="020F0502020204030204" pitchFamily="34" charset="0"/>
            </a:rPr>
            <a:t>Exploring/touching genitals* (with hands or on objects)</a:t>
          </a:r>
        </a:p>
      </dgm:t>
    </dgm:pt>
    <dgm:pt modelId="{F237BA25-D97F-4C0E-A0B9-8B5A5406A476}" type="parTrans" cxnId="{2348FF97-7DF9-4E62-89F7-FA537A5C120E}">
      <dgm:prSet/>
      <dgm:spPr/>
      <dgm:t>
        <a:bodyPr/>
        <a:lstStyle/>
        <a:p>
          <a:endParaRPr lang="en-US"/>
        </a:p>
      </dgm:t>
    </dgm:pt>
    <dgm:pt modelId="{B11C9E43-4DCB-42B8-B07F-0995A8DA9940}" type="sibTrans" cxnId="{2348FF97-7DF9-4E62-89F7-FA537A5C120E}">
      <dgm:prSet/>
      <dgm:spPr/>
      <dgm:t>
        <a:bodyPr/>
        <a:lstStyle/>
        <a:p>
          <a:endParaRPr lang="en-US"/>
        </a:p>
      </dgm:t>
    </dgm:pt>
    <dgm:pt modelId="{B2ACA51B-6810-45CB-99E5-CDEB8D5DA378}">
      <dgm:prSet custT="1"/>
      <dgm:spPr/>
      <dgm:t>
        <a:bodyPr/>
        <a:lstStyle/>
        <a:p>
          <a:r>
            <a:rPr lang="en-US" sz="1800" dirty="0">
              <a:latin typeface="Calibri" panose="020F0502020204030204" pitchFamily="34" charset="0"/>
              <a:cs typeface="Calibri" panose="020F0502020204030204" pitchFamily="34" charset="0"/>
            </a:rPr>
            <a:t>Interest in seeing others naked/being naked in front of others</a:t>
          </a:r>
        </a:p>
      </dgm:t>
    </dgm:pt>
    <dgm:pt modelId="{8D5DB304-66A9-4888-9A4E-7B3BCFD02A50}" type="parTrans" cxnId="{23084B50-A1E4-49A0-858D-0414D2A32587}">
      <dgm:prSet/>
      <dgm:spPr/>
      <dgm:t>
        <a:bodyPr/>
        <a:lstStyle/>
        <a:p>
          <a:endParaRPr lang="en-US"/>
        </a:p>
      </dgm:t>
    </dgm:pt>
    <dgm:pt modelId="{8C5CA5B3-0B84-41E5-8E50-B46CEDE29408}" type="sibTrans" cxnId="{23084B50-A1E4-49A0-858D-0414D2A32587}">
      <dgm:prSet/>
      <dgm:spPr/>
      <dgm:t>
        <a:bodyPr/>
        <a:lstStyle/>
        <a:p>
          <a:endParaRPr lang="en-US"/>
        </a:p>
      </dgm:t>
    </dgm:pt>
    <dgm:pt modelId="{D92EB352-6BAC-4FFC-A80A-5FA9B3C5DE13}">
      <dgm:prSet custT="1"/>
      <dgm:spPr/>
      <dgm:t>
        <a:bodyPr/>
        <a:lstStyle/>
        <a:p>
          <a:r>
            <a:rPr lang="en-US" sz="1800" dirty="0">
              <a:latin typeface="Calibri" panose="020F0502020204030204" pitchFamily="34" charset="0"/>
              <a:cs typeface="Calibri" panose="020F0502020204030204" pitchFamily="34" charset="0"/>
            </a:rPr>
            <a:t>Increased need for privacy </a:t>
          </a:r>
        </a:p>
      </dgm:t>
    </dgm:pt>
    <dgm:pt modelId="{30C90AF9-666C-431E-AEDE-E1A21B12550B}" type="parTrans" cxnId="{DE6E4891-F769-456A-B25E-1C19E602ADEF}">
      <dgm:prSet/>
      <dgm:spPr/>
      <dgm:t>
        <a:bodyPr/>
        <a:lstStyle/>
        <a:p>
          <a:endParaRPr lang="en-US"/>
        </a:p>
      </dgm:t>
    </dgm:pt>
    <dgm:pt modelId="{40284782-2387-45D4-BBB6-54CA25B178EE}" type="sibTrans" cxnId="{DE6E4891-F769-456A-B25E-1C19E602ADEF}">
      <dgm:prSet/>
      <dgm:spPr/>
      <dgm:t>
        <a:bodyPr/>
        <a:lstStyle/>
        <a:p>
          <a:endParaRPr lang="en-US"/>
        </a:p>
      </dgm:t>
    </dgm:pt>
    <dgm:pt modelId="{C7D1A451-382E-4720-ABFA-2FF4D88BD373}">
      <dgm:prSet custT="1"/>
      <dgm:spPr/>
      <dgm:t>
        <a:bodyPr/>
        <a:lstStyle/>
        <a:p>
          <a:r>
            <a:rPr lang="en-US" sz="1800" dirty="0">
              <a:latin typeface="Calibri" panose="020F0502020204030204" pitchFamily="34" charset="0"/>
              <a:cs typeface="Calibri" panose="020F0502020204030204" pitchFamily="34" charset="0"/>
            </a:rPr>
            <a:t>Playing games that involve sexual behavior (doctor, family, etc.)</a:t>
          </a:r>
        </a:p>
      </dgm:t>
    </dgm:pt>
    <dgm:pt modelId="{27911748-0E58-4A54-9AB2-5FAC7A2EAE7C}" type="parTrans" cxnId="{16759829-991A-41F7-B1DC-EF169A151248}">
      <dgm:prSet/>
      <dgm:spPr/>
      <dgm:t>
        <a:bodyPr/>
        <a:lstStyle/>
        <a:p>
          <a:endParaRPr lang="en-US"/>
        </a:p>
      </dgm:t>
    </dgm:pt>
    <dgm:pt modelId="{F3754342-D474-42C4-B831-BDA926FDB6AC}" type="sibTrans" cxnId="{16759829-991A-41F7-B1DC-EF169A151248}">
      <dgm:prSet/>
      <dgm:spPr/>
      <dgm:t>
        <a:bodyPr/>
        <a:lstStyle/>
        <a:p>
          <a:endParaRPr lang="en-US"/>
        </a:p>
      </dgm:t>
    </dgm:pt>
    <dgm:pt modelId="{ED7FBEB7-BD80-43BF-B542-D4FBD01F58C7}">
      <dgm:prSet custT="1"/>
      <dgm:spPr/>
      <dgm:t>
        <a:bodyPr/>
        <a:lstStyle/>
        <a:p>
          <a:r>
            <a:rPr lang="en-US" sz="1800" dirty="0">
              <a:latin typeface="Calibri" panose="020F0502020204030204" pitchFamily="34" charset="0"/>
              <a:cs typeface="Calibri" panose="020F0502020204030204" pitchFamily="34" charset="0"/>
            </a:rPr>
            <a:t>Beginnings of sexual attraction/interest in people</a:t>
          </a:r>
        </a:p>
      </dgm:t>
    </dgm:pt>
    <dgm:pt modelId="{6C06EAEF-1AE7-4FDE-8C79-A930539908C5}" type="parTrans" cxnId="{0B71B775-B027-40E8-B2BD-0F753B838D0E}">
      <dgm:prSet/>
      <dgm:spPr/>
      <dgm:t>
        <a:bodyPr/>
        <a:lstStyle/>
        <a:p>
          <a:endParaRPr lang="en-US"/>
        </a:p>
      </dgm:t>
    </dgm:pt>
    <dgm:pt modelId="{AB8CEB8D-FA48-4928-99BE-56E68823E1BF}" type="sibTrans" cxnId="{0B71B775-B027-40E8-B2BD-0F753B838D0E}">
      <dgm:prSet/>
      <dgm:spPr/>
      <dgm:t>
        <a:bodyPr/>
        <a:lstStyle/>
        <a:p>
          <a:endParaRPr lang="en-US"/>
        </a:p>
      </dgm:t>
    </dgm:pt>
    <dgm:pt modelId="{A4836504-1048-43A5-8463-0380C11FD1AE}">
      <dgm:prSet custT="1"/>
      <dgm:spPr/>
      <dgm:t>
        <a:bodyPr/>
        <a:lstStyle/>
        <a:p>
          <a:r>
            <a:rPr lang="en-US" sz="1800">
              <a:latin typeface="Calibri" panose="020F0502020204030204" pitchFamily="34" charset="0"/>
              <a:cs typeface="Calibri" panose="020F0502020204030204" pitchFamily="34" charset="0"/>
            </a:rPr>
            <a:t>Development of attitudes and beliefs about sexuality</a:t>
          </a:r>
          <a:endParaRPr lang="en-US" sz="1800" dirty="0">
            <a:latin typeface="Calibri" panose="020F0502020204030204" pitchFamily="34" charset="0"/>
            <a:cs typeface="Calibri" panose="020F0502020204030204" pitchFamily="34" charset="0"/>
          </a:endParaRPr>
        </a:p>
      </dgm:t>
    </dgm:pt>
    <dgm:pt modelId="{B445A80D-4654-4E26-AF86-24917FAD0764}" type="parTrans" cxnId="{C7C2BEA7-C5E0-4E39-BD39-6FD25193D0BA}">
      <dgm:prSet/>
      <dgm:spPr/>
      <dgm:t>
        <a:bodyPr/>
        <a:lstStyle/>
        <a:p>
          <a:endParaRPr lang="en-US"/>
        </a:p>
      </dgm:t>
    </dgm:pt>
    <dgm:pt modelId="{7F46F46C-7BB9-4B20-B11E-A5FD664FB3D6}" type="sibTrans" cxnId="{C7C2BEA7-C5E0-4E39-BD39-6FD25193D0BA}">
      <dgm:prSet/>
      <dgm:spPr/>
      <dgm:t>
        <a:bodyPr/>
        <a:lstStyle/>
        <a:p>
          <a:endParaRPr lang="en-US"/>
        </a:p>
      </dgm:t>
    </dgm:pt>
    <dgm:pt modelId="{19ABDF27-5651-47F5-8888-CD56EEEAF5F9}">
      <dgm:prSet custT="1"/>
      <dgm:spPr/>
      <dgm:t>
        <a:bodyPr/>
        <a:lstStyle/>
        <a:p>
          <a:r>
            <a:rPr lang="en-US" sz="1800">
              <a:latin typeface="Calibri" panose="020F0502020204030204" pitchFamily="34" charset="0"/>
              <a:cs typeface="Calibri" panose="020F0502020204030204" pitchFamily="34" charset="0"/>
            </a:rPr>
            <a:t>Body changes – body hair, breasts, pimples, etc</a:t>
          </a:r>
          <a:endParaRPr lang="en-US" sz="1800" dirty="0">
            <a:latin typeface="Calibri" panose="020F0502020204030204" pitchFamily="34" charset="0"/>
            <a:cs typeface="Calibri" panose="020F0502020204030204" pitchFamily="34" charset="0"/>
          </a:endParaRPr>
        </a:p>
      </dgm:t>
    </dgm:pt>
    <dgm:pt modelId="{0C2DA95A-6379-4028-B6CF-A73A778CCD14}" type="parTrans" cxnId="{11DFC3C3-A52C-47FA-A9C7-23531208BFD1}">
      <dgm:prSet/>
      <dgm:spPr/>
      <dgm:t>
        <a:bodyPr/>
        <a:lstStyle/>
        <a:p>
          <a:endParaRPr lang="en-US"/>
        </a:p>
      </dgm:t>
    </dgm:pt>
    <dgm:pt modelId="{16BF2CC4-F1E9-4F26-A666-211707B8115D}" type="sibTrans" cxnId="{11DFC3C3-A52C-47FA-A9C7-23531208BFD1}">
      <dgm:prSet/>
      <dgm:spPr/>
      <dgm:t>
        <a:bodyPr/>
        <a:lstStyle/>
        <a:p>
          <a:endParaRPr lang="en-US"/>
        </a:p>
      </dgm:t>
    </dgm:pt>
    <dgm:pt modelId="{3AAEFED8-3BF4-4FB7-9851-C5801BF54D6A}">
      <dgm:prSet custT="1"/>
      <dgm:spPr/>
      <dgm:t>
        <a:bodyPr/>
        <a:lstStyle/>
        <a:p>
          <a:r>
            <a:rPr lang="en-US" sz="1800">
              <a:latin typeface="Calibri" panose="020F0502020204030204" pitchFamily="34" charset="0"/>
              <a:cs typeface="Calibri" panose="020F0502020204030204" pitchFamily="34" charset="0"/>
            </a:rPr>
            <a:t>Friendships, romances</a:t>
          </a:r>
          <a:endParaRPr lang="en-US" sz="1800" dirty="0">
            <a:latin typeface="Calibri" panose="020F0502020204030204" pitchFamily="34" charset="0"/>
            <a:cs typeface="Calibri" panose="020F0502020204030204" pitchFamily="34" charset="0"/>
          </a:endParaRPr>
        </a:p>
      </dgm:t>
    </dgm:pt>
    <dgm:pt modelId="{A179AB41-CD36-4452-825A-67E781CC8083}" type="parTrans" cxnId="{204F57CE-51F2-4435-A2AA-A5D0E8DC10B9}">
      <dgm:prSet/>
      <dgm:spPr/>
      <dgm:t>
        <a:bodyPr/>
        <a:lstStyle/>
        <a:p>
          <a:endParaRPr lang="en-US"/>
        </a:p>
      </dgm:t>
    </dgm:pt>
    <dgm:pt modelId="{538B6998-C6F2-41F4-AE87-73049473634F}" type="sibTrans" cxnId="{204F57CE-51F2-4435-A2AA-A5D0E8DC10B9}">
      <dgm:prSet/>
      <dgm:spPr/>
      <dgm:t>
        <a:bodyPr/>
        <a:lstStyle/>
        <a:p>
          <a:endParaRPr lang="en-US"/>
        </a:p>
      </dgm:t>
    </dgm:pt>
    <dgm:pt modelId="{6FFBCADC-0550-4756-AD9B-27486CE46390}">
      <dgm:prSet custT="1"/>
      <dgm:spPr/>
      <dgm:t>
        <a:bodyPr/>
        <a:lstStyle/>
        <a:p>
          <a:r>
            <a:rPr lang="en-US" sz="1800">
              <a:latin typeface="Calibri" panose="020F0502020204030204" pitchFamily="34" charset="0"/>
              <a:cs typeface="Calibri" panose="020F0502020204030204" pitchFamily="34" charset="0"/>
            </a:rPr>
            <a:t>Sexual feelings (like/love/’tingle’)</a:t>
          </a:r>
          <a:endParaRPr lang="en-US" sz="1800" dirty="0">
            <a:latin typeface="Calibri" panose="020F0502020204030204" pitchFamily="34" charset="0"/>
            <a:cs typeface="Calibri" panose="020F0502020204030204" pitchFamily="34" charset="0"/>
          </a:endParaRPr>
        </a:p>
      </dgm:t>
    </dgm:pt>
    <dgm:pt modelId="{847347CC-5217-4980-AE45-C52D4092B065}" type="parTrans" cxnId="{989281B7-352C-46CC-AEDC-1E41A060EC03}">
      <dgm:prSet/>
      <dgm:spPr/>
      <dgm:t>
        <a:bodyPr/>
        <a:lstStyle/>
        <a:p>
          <a:endParaRPr lang="en-US"/>
        </a:p>
      </dgm:t>
    </dgm:pt>
    <dgm:pt modelId="{09A1CE7A-0363-4E55-8B24-D790946C3914}" type="sibTrans" cxnId="{989281B7-352C-46CC-AEDC-1E41A060EC03}">
      <dgm:prSet/>
      <dgm:spPr/>
      <dgm:t>
        <a:bodyPr/>
        <a:lstStyle/>
        <a:p>
          <a:endParaRPr lang="en-US"/>
        </a:p>
      </dgm:t>
    </dgm:pt>
    <dgm:pt modelId="{065CB902-D4E1-43C8-B399-B69EE4184CDB}">
      <dgm:prSet custT="1"/>
      <dgm:spPr/>
      <dgm:t>
        <a:bodyPr/>
        <a:lstStyle/>
        <a:p>
          <a:r>
            <a:rPr lang="en-US" sz="1800">
              <a:latin typeface="Calibri" panose="020F0502020204030204" pitchFamily="34" charset="0"/>
              <a:cs typeface="Calibri" panose="020F0502020204030204" pitchFamily="34" charset="0"/>
            </a:rPr>
            <a:t>Sexual expression</a:t>
          </a:r>
          <a:endParaRPr lang="en-US" sz="1800" dirty="0">
            <a:latin typeface="Calibri" panose="020F0502020204030204" pitchFamily="34" charset="0"/>
            <a:cs typeface="Calibri" panose="020F0502020204030204" pitchFamily="34" charset="0"/>
          </a:endParaRPr>
        </a:p>
      </dgm:t>
    </dgm:pt>
    <dgm:pt modelId="{8A0E6540-B2D4-41B5-B676-B1FFD92E0447}" type="parTrans" cxnId="{EC1F108F-5B3D-488E-A6E3-A0B9656DF498}">
      <dgm:prSet/>
      <dgm:spPr/>
      <dgm:t>
        <a:bodyPr/>
        <a:lstStyle/>
        <a:p>
          <a:endParaRPr lang="en-US"/>
        </a:p>
      </dgm:t>
    </dgm:pt>
    <dgm:pt modelId="{036B34A7-E86F-492A-AE59-CDD30D34036F}" type="sibTrans" cxnId="{EC1F108F-5B3D-488E-A6E3-A0B9656DF498}">
      <dgm:prSet/>
      <dgm:spPr/>
      <dgm:t>
        <a:bodyPr/>
        <a:lstStyle/>
        <a:p>
          <a:endParaRPr lang="en-US"/>
        </a:p>
      </dgm:t>
    </dgm:pt>
    <dgm:pt modelId="{A3703F6E-1D19-4355-AF82-A8E73EA9C6CD}">
      <dgm:prSet custT="1"/>
      <dgm:spPr/>
      <dgm:t>
        <a:bodyPr/>
        <a:lstStyle/>
        <a:p>
          <a:r>
            <a:rPr lang="en-US" sz="1800">
              <a:latin typeface="Calibri" panose="020F0502020204030204" pitchFamily="34" charset="0"/>
              <a:cs typeface="Calibri" panose="020F0502020204030204" pitchFamily="34" charset="0"/>
            </a:rPr>
            <a:t>Sexual orientation </a:t>
          </a:r>
          <a:endParaRPr lang="en-US" sz="1800" dirty="0">
            <a:latin typeface="Calibri" panose="020F0502020204030204" pitchFamily="34" charset="0"/>
            <a:cs typeface="Calibri" panose="020F0502020204030204" pitchFamily="34" charset="0"/>
          </a:endParaRPr>
        </a:p>
      </dgm:t>
    </dgm:pt>
    <dgm:pt modelId="{3FC087E3-EFAB-422F-8C49-FBC770BB3915}" type="parTrans" cxnId="{6557F9F9-85B2-4132-9973-0816E4748DE1}">
      <dgm:prSet/>
      <dgm:spPr/>
      <dgm:t>
        <a:bodyPr/>
        <a:lstStyle/>
        <a:p>
          <a:endParaRPr lang="en-US"/>
        </a:p>
      </dgm:t>
    </dgm:pt>
    <dgm:pt modelId="{03EF263C-22CB-4ED8-A65D-A85065B65A5F}" type="sibTrans" cxnId="{6557F9F9-85B2-4132-9973-0816E4748DE1}">
      <dgm:prSet/>
      <dgm:spPr/>
      <dgm:t>
        <a:bodyPr/>
        <a:lstStyle/>
        <a:p>
          <a:endParaRPr lang="en-US"/>
        </a:p>
      </dgm:t>
    </dgm:pt>
    <dgm:pt modelId="{CDF44E14-9EDC-4E6B-96DD-1176D59B9733}">
      <dgm:prSet custT="1"/>
      <dgm:spPr/>
      <dgm:t>
        <a:bodyPr/>
        <a:lstStyle/>
        <a:p>
          <a:r>
            <a:rPr lang="en-US" sz="1800">
              <a:latin typeface="Calibri" panose="020F0502020204030204" pitchFamily="34" charset="0"/>
              <a:cs typeface="Calibri" panose="020F0502020204030204" pitchFamily="34" charset="0"/>
            </a:rPr>
            <a:t>Sexual identity</a:t>
          </a:r>
          <a:endParaRPr lang="en-US" sz="1800" dirty="0">
            <a:latin typeface="Calibri" panose="020F0502020204030204" pitchFamily="34" charset="0"/>
            <a:cs typeface="Calibri" panose="020F0502020204030204" pitchFamily="34" charset="0"/>
          </a:endParaRPr>
        </a:p>
      </dgm:t>
    </dgm:pt>
    <dgm:pt modelId="{F501A018-247F-421D-AF80-ED66D7BE7A24}" type="parTrans" cxnId="{1D008037-9750-4416-B36B-2293DC48F2EC}">
      <dgm:prSet/>
      <dgm:spPr/>
      <dgm:t>
        <a:bodyPr/>
        <a:lstStyle/>
        <a:p>
          <a:endParaRPr lang="en-US"/>
        </a:p>
      </dgm:t>
    </dgm:pt>
    <dgm:pt modelId="{41FDA983-5E8D-414A-B730-91A3FEB55A48}" type="sibTrans" cxnId="{1D008037-9750-4416-B36B-2293DC48F2EC}">
      <dgm:prSet/>
      <dgm:spPr/>
      <dgm:t>
        <a:bodyPr/>
        <a:lstStyle/>
        <a:p>
          <a:endParaRPr lang="en-US"/>
        </a:p>
      </dgm:t>
    </dgm:pt>
    <dgm:pt modelId="{27232440-8958-4C46-97B4-DAEC5713D6E6}">
      <dgm:prSet custT="1"/>
      <dgm:spPr/>
      <dgm:t>
        <a:bodyPr/>
        <a:lstStyle/>
        <a:p>
          <a:r>
            <a:rPr lang="en-US" sz="1800">
              <a:latin typeface="Calibri" panose="020F0502020204030204" pitchFamily="34" charset="0"/>
              <a:cs typeface="Calibri" panose="020F0502020204030204" pitchFamily="34" charset="0"/>
            </a:rPr>
            <a:t>Solo Sex (masturbation) </a:t>
          </a:r>
          <a:endParaRPr lang="en-US" sz="1800" dirty="0">
            <a:latin typeface="Calibri" panose="020F0502020204030204" pitchFamily="34" charset="0"/>
            <a:cs typeface="Calibri" panose="020F0502020204030204" pitchFamily="34" charset="0"/>
          </a:endParaRPr>
        </a:p>
      </dgm:t>
    </dgm:pt>
    <dgm:pt modelId="{42CF9D10-BA48-450D-888C-7AA95852936F}" type="parTrans" cxnId="{495344BC-02A5-4F2A-9C16-AEC2BFCA8FD8}">
      <dgm:prSet/>
      <dgm:spPr/>
      <dgm:t>
        <a:bodyPr/>
        <a:lstStyle/>
        <a:p>
          <a:endParaRPr lang="en-US"/>
        </a:p>
      </dgm:t>
    </dgm:pt>
    <dgm:pt modelId="{A4A8D8C5-2EF3-41DE-9676-CDD9E57ED768}" type="sibTrans" cxnId="{495344BC-02A5-4F2A-9C16-AEC2BFCA8FD8}">
      <dgm:prSet/>
      <dgm:spPr/>
      <dgm:t>
        <a:bodyPr/>
        <a:lstStyle/>
        <a:p>
          <a:endParaRPr lang="en-US"/>
        </a:p>
      </dgm:t>
    </dgm:pt>
    <dgm:pt modelId="{3EA88D15-F6BB-4968-B558-B475599721C2}">
      <dgm:prSet custT="1"/>
      <dgm:spPr/>
      <dgm:t>
        <a:bodyPr/>
        <a:lstStyle/>
        <a:p>
          <a:r>
            <a:rPr lang="en-US" sz="1800">
              <a:latin typeface="Calibri" panose="020F0502020204030204" pitchFamily="34" charset="0"/>
              <a:cs typeface="Calibri" panose="020F0502020204030204" pitchFamily="34" charset="0"/>
            </a:rPr>
            <a:t>Body image</a:t>
          </a:r>
          <a:endParaRPr lang="en-US" sz="1800" dirty="0">
            <a:latin typeface="Calibri" panose="020F0502020204030204" pitchFamily="34" charset="0"/>
            <a:cs typeface="Calibri" panose="020F0502020204030204" pitchFamily="34" charset="0"/>
          </a:endParaRPr>
        </a:p>
      </dgm:t>
    </dgm:pt>
    <dgm:pt modelId="{399FF74A-DD88-4341-9C44-0A5281B18581}" type="parTrans" cxnId="{B01AD8E6-14FD-4131-80D2-5C14047FED08}">
      <dgm:prSet/>
      <dgm:spPr/>
      <dgm:t>
        <a:bodyPr/>
        <a:lstStyle/>
        <a:p>
          <a:endParaRPr lang="en-US"/>
        </a:p>
      </dgm:t>
    </dgm:pt>
    <dgm:pt modelId="{4BC5ABEA-BA09-42CD-82B0-2725CC2466C4}" type="sibTrans" cxnId="{B01AD8E6-14FD-4131-80D2-5C14047FED08}">
      <dgm:prSet/>
      <dgm:spPr/>
      <dgm:t>
        <a:bodyPr/>
        <a:lstStyle/>
        <a:p>
          <a:endParaRPr lang="en-US"/>
        </a:p>
      </dgm:t>
    </dgm:pt>
    <dgm:pt modelId="{66A2A7AC-266D-4F30-BEF4-8F0BA84A1C7C}">
      <dgm:prSet custT="1"/>
      <dgm:spPr/>
      <dgm:t>
        <a:bodyPr/>
        <a:lstStyle/>
        <a:p>
          <a:r>
            <a:rPr lang="en-US" sz="1800">
              <a:latin typeface="Calibri" panose="020F0502020204030204" pitchFamily="34" charset="0"/>
              <a:cs typeface="Calibri" panose="020F0502020204030204" pitchFamily="34" charset="0"/>
            </a:rPr>
            <a:t>Heartbreak</a:t>
          </a:r>
          <a:endParaRPr lang="en-US" sz="1800" dirty="0">
            <a:latin typeface="Calibri" panose="020F0502020204030204" pitchFamily="34" charset="0"/>
            <a:cs typeface="Calibri" panose="020F0502020204030204" pitchFamily="34" charset="0"/>
          </a:endParaRPr>
        </a:p>
      </dgm:t>
    </dgm:pt>
    <dgm:pt modelId="{8D4601F5-844C-4B4F-9F14-C1535F934614}" type="parTrans" cxnId="{AB0567DD-2720-4729-8AE0-3E976B3D61ED}">
      <dgm:prSet/>
      <dgm:spPr/>
      <dgm:t>
        <a:bodyPr/>
        <a:lstStyle/>
        <a:p>
          <a:endParaRPr lang="en-US"/>
        </a:p>
      </dgm:t>
    </dgm:pt>
    <dgm:pt modelId="{3AAFF314-ACFA-4B42-AEEB-663F96E67F0D}" type="sibTrans" cxnId="{AB0567DD-2720-4729-8AE0-3E976B3D61ED}">
      <dgm:prSet/>
      <dgm:spPr/>
      <dgm:t>
        <a:bodyPr/>
        <a:lstStyle/>
        <a:p>
          <a:endParaRPr lang="en-US"/>
        </a:p>
      </dgm:t>
    </dgm:pt>
    <dgm:pt modelId="{222F7642-915F-420E-9882-7E5CA896FF0D}">
      <dgm:prSet custT="1"/>
      <dgm:spPr/>
      <dgm:t>
        <a:bodyPr/>
        <a:lstStyle/>
        <a:p>
          <a:r>
            <a:rPr lang="en-US" sz="1800" dirty="0">
              <a:latin typeface="Calibri" panose="020F0502020204030204" pitchFamily="34" charset="0"/>
              <a:cs typeface="Calibri" panose="020F0502020204030204" pitchFamily="34" charset="0"/>
            </a:rPr>
            <a:t>Pregnancy, STIs, contraception</a:t>
          </a:r>
        </a:p>
      </dgm:t>
    </dgm:pt>
    <dgm:pt modelId="{6823805C-CFD1-4B46-A218-81FB204F06A8}" type="parTrans" cxnId="{2DE3DBE3-B999-4ADA-831D-75497E07939E}">
      <dgm:prSet/>
      <dgm:spPr/>
      <dgm:t>
        <a:bodyPr/>
        <a:lstStyle/>
        <a:p>
          <a:endParaRPr lang="en-US"/>
        </a:p>
      </dgm:t>
    </dgm:pt>
    <dgm:pt modelId="{33BD4817-F889-449A-A501-6EB13DE8CFF5}" type="sibTrans" cxnId="{2DE3DBE3-B999-4ADA-831D-75497E07939E}">
      <dgm:prSet/>
      <dgm:spPr/>
      <dgm:t>
        <a:bodyPr/>
        <a:lstStyle/>
        <a:p>
          <a:endParaRPr lang="en-US"/>
        </a:p>
      </dgm:t>
    </dgm:pt>
    <dgm:pt modelId="{15A45C8D-0AF8-4B71-8EC3-86C64580E258}">
      <dgm:prSet custT="1"/>
      <dgm:spPr/>
      <dgm:t>
        <a:bodyPr/>
        <a:lstStyle/>
        <a:p>
          <a:r>
            <a:rPr lang="en-US" sz="1800">
              <a:latin typeface="Calibri" panose="020F0502020204030204" pitchFamily="34" charset="0"/>
              <a:cs typeface="Calibri" panose="020F0502020204030204" pitchFamily="34" charset="0"/>
            </a:rPr>
            <a:t>Pregnancy, childbirth, parenting</a:t>
          </a:r>
          <a:endParaRPr lang="en-US" sz="1800" dirty="0">
            <a:latin typeface="Calibri" panose="020F0502020204030204" pitchFamily="34" charset="0"/>
            <a:cs typeface="Calibri" panose="020F0502020204030204" pitchFamily="34" charset="0"/>
          </a:endParaRPr>
        </a:p>
      </dgm:t>
    </dgm:pt>
    <dgm:pt modelId="{326F766A-5817-4B6C-95D3-5633AF199578}" type="parTrans" cxnId="{903E0548-C262-431C-997E-AE5F863C4044}">
      <dgm:prSet/>
      <dgm:spPr/>
      <dgm:t>
        <a:bodyPr/>
        <a:lstStyle/>
        <a:p>
          <a:endParaRPr lang="en-US"/>
        </a:p>
      </dgm:t>
    </dgm:pt>
    <dgm:pt modelId="{70301B6A-3C10-4A41-B961-357B3BFFA3FA}" type="sibTrans" cxnId="{903E0548-C262-431C-997E-AE5F863C4044}">
      <dgm:prSet/>
      <dgm:spPr/>
      <dgm:t>
        <a:bodyPr/>
        <a:lstStyle/>
        <a:p>
          <a:endParaRPr lang="en-US"/>
        </a:p>
      </dgm:t>
    </dgm:pt>
    <dgm:pt modelId="{07F91012-0757-4A3C-8DA4-A317EB802152}">
      <dgm:prSet custT="1"/>
      <dgm:spPr/>
      <dgm:t>
        <a:bodyPr/>
        <a:lstStyle/>
        <a:p>
          <a:r>
            <a:rPr lang="en-US" sz="1800">
              <a:latin typeface="Calibri" panose="020F0502020204030204" pitchFamily="34" charset="0"/>
              <a:cs typeface="Calibri" panose="020F0502020204030204" pitchFamily="34" charset="0"/>
            </a:rPr>
            <a:t>NOT getting married/having children </a:t>
          </a:r>
          <a:endParaRPr lang="en-US" sz="1800" dirty="0">
            <a:latin typeface="Calibri" panose="020F0502020204030204" pitchFamily="34" charset="0"/>
            <a:cs typeface="Calibri" panose="020F0502020204030204" pitchFamily="34" charset="0"/>
          </a:endParaRPr>
        </a:p>
      </dgm:t>
    </dgm:pt>
    <dgm:pt modelId="{1A016728-4392-498F-9A1F-1F4C03DDF8FC}" type="parTrans" cxnId="{D776118C-064D-4CA4-B8F2-A9A74437F455}">
      <dgm:prSet/>
      <dgm:spPr/>
      <dgm:t>
        <a:bodyPr/>
        <a:lstStyle/>
        <a:p>
          <a:endParaRPr lang="en-US"/>
        </a:p>
      </dgm:t>
    </dgm:pt>
    <dgm:pt modelId="{207616D5-F7B3-4F3A-B7BE-CDCF67A857AC}" type="sibTrans" cxnId="{D776118C-064D-4CA4-B8F2-A9A74437F455}">
      <dgm:prSet/>
      <dgm:spPr/>
      <dgm:t>
        <a:bodyPr/>
        <a:lstStyle/>
        <a:p>
          <a:endParaRPr lang="en-US"/>
        </a:p>
      </dgm:t>
    </dgm:pt>
    <dgm:pt modelId="{5C606DCF-73CE-48F5-9BAC-FFABFDE11958}">
      <dgm:prSet custT="1"/>
      <dgm:spPr/>
      <dgm:t>
        <a:bodyPr/>
        <a:lstStyle/>
        <a:p>
          <a:r>
            <a:rPr lang="en-US" sz="1800">
              <a:latin typeface="Calibri" panose="020F0502020204030204" pitchFamily="34" charset="0"/>
              <a:cs typeface="Calibri" panose="020F0502020204030204" pitchFamily="34" charset="0"/>
            </a:rPr>
            <a:t>Infertility</a:t>
          </a:r>
          <a:endParaRPr lang="en-US" sz="1800" dirty="0">
            <a:latin typeface="Calibri" panose="020F0502020204030204" pitchFamily="34" charset="0"/>
            <a:cs typeface="Calibri" panose="020F0502020204030204" pitchFamily="34" charset="0"/>
          </a:endParaRPr>
        </a:p>
      </dgm:t>
    </dgm:pt>
    <dgm:pt modelId="{ABA7F6E1-EB19-4712-99FE-2F4B399FDAE4}" type="parTrans" cxnId="{2735A722-6A13-4F0A-A6ED-CBD22CA68E60}">
      <dgm:prSet/>
      <dgm:spPr/>
      <dgm:t>
        <a:bodyPr/>
        <a:lstStyle/>
        <a:p>
          <a:endParaRPr lang="en-US"/>
        </a:p>
      </dgm:t>
    </dgm:pt>
    <dgm:pt modelId="{3E8DD045-FB41-452F-A38F-52E361164922}" type="sibTrans" cxnId="{2735A722-6A13-4F0A-A6ED-CBD22CA68E60}">
      <dgm:prSet/>
      <dgm:spPr/>
      <dgm:t>
        <a:bodyPr/>
        <a:lstStyle/>
        <a:p>
          <a:endParaRPr lang="en-US"/>
        </a:p>
      </dgm:t>
    </dgm:pt>
    <dgm:pt modelId="{6902F2BE-5460-44DA-BFB2-872A2DBA0CBB}">
      <dgm:prSet custT="1"/>
      <dgm:spPr/>
      <dgm:t>
        <a:bodyPr/>
        <a:lstStyle/>
        <a:p>
          <a:r>
            <a:rPr lang="en-US" sz="1800">
              <a:latin typeface="Calibri" panose="020F0502020204030204" pitchFamily="34" charset="0"/>
              <a:cs typeface="Calibri" panose="020F0502020204030204" pitchFamily="34" charset="0"/>
            </a:rPr>
            <a:t>Establishing and maintaining intimate relationships</a:t>
          </a:r>
          <a:endParaRPr lang="en-US" sz="1800" dirty="0">
            <a:latin typeface="Calibri" panose="020F0502020204030204" pitchFamily="34" charset="0"/>
            <a:cs typeface="Calibri" panose="020F0502020204030204" pitchFamily="34" charset="0"/>
          </a:endParaRPr>
        </a:p>
      </dgm:t>
    </dgm:pt>
    <dgm:pt modelId="{78214B76-00C8-4A4E-AB72-B1820FB04FAE}" type="parTrans" cxnId="{96FCD0E0-0C1A-4D57-A552-8FFCA08DA2E2}">
      <dgm:prSet/>
      <dgm:spPr/>
      <dgm:t>
        <a:bodyPr/>
        <a:lstStyle/>
        <a:p>
          <a:endParaRPr lang="en-US"/>
        </a:p>
      </dgm:t>
    </dgm:pt>
    <dgm:pt modelId="{0504BA7F-F137-4302-8B2A-B492D261C300}" type="sibTrans" cxnId="{96FCD0E0-0C1A-4D57-A552-8FFCA08DA2E2}">
      <dgm:prSet/>
      <dgm:spPr/>
      <dgm:t>
        <a:bodyPr/>
        <a:lstStyle/>
        <a:p>
          <a:endParaRPr lang="en-US"/>
        </a:p>
      </dgm:t>
    </dgm:pt>
    <dgm:pt modelId="{3FBBFF21-CE7C-4BDC-A8AB-29456CBBD268}">
      <dgm:prSet custT="1"/>
      <dgm:spPr/>
      <dgm:t>
        <a:bodyPr/>
        <a:lstStyle/>
        <a:p>
          <a:r>
            <a:rPr lang="en-US" sz="1800">
              <a:latin typeface="Calibri" panose="020F0502020204030204" pitchFamily="34" charset="0"/>
              <a:cs typeface="Calibri" panose="020F0502020204030204" pitchFamily="34" charset="0"/>
            </a:rPr>
            <a:t>Separation/Divorce</a:t>
          </a:r>
          <a:endParaRPr lang="en-US" sz="1800" dirty="0">
            <a:latin typeface="Calibri" panose="020F0502020204030204" pitchFamily="34" charset="0"/>
            <a:cs typeface="Calibri" panose="020F0502020204030204" pitchFamily="34" charset="0"/>
          </a:endParaRPr>
        </a:p>
      </dgm:t>
    </dgm:pt>
    <dgm:pt modelId="{1EC102F7-CD31-4AE9-A353-751578532B1D}" type="parTrans" cxnId="{637C12D4-B7BE-48CC-800B-0B424A066F85}">
      <dgm:prSet/>
      <dgm:spPr/>
      <dgm:t>
        <a:bodyPr/>
        <a:lstStyle/>
        <a:p>
          <a:endParaRPr lang="en-US"/>
        </a:p>
      </dgm:t>
    </dgm:pt>
    <dgm:pt modelId="{F1464316-1DCB-4B55-8251-E020D8022B43}" type="sibTrans" cxnId="{637C12D4-B7BE-48CC-800B-0B424A066F85}">
      <dgm:prSet/>
      <dgm:spPr/>
      <dgm:t>
        <a:bodyPr/>
        <a:lstStyle/>
        <a:p>
          <a:endParaRPr lang="en-US"/>
        </a:p>
      </dgm:t>
    </dgm:pt>
    <dgm:pt modelId="{1E3F6AAE-1971-4BC2-B334-26C3F3721543}">
      <dgm:prSet custT="1"/>
      <dgm:spPr/>
      <dgm:t>
        <a:bodyPr/>
        <a:lstStyle/>
        <a:p>
          <a:r>
            <a:rPr lang="en-US" sz="1800">
              <a:latin typeface="Calibri" panose="020F0502020204030204" pitchFamily="34" charset="0"/>
              <a:cs typeface="Calibri" panose="020F0502020204030204" pitchFamily="34" charset="0"/>
            </a:rPr>
            <a:t>Menopause</a:t>
          </a:r>
          <a:endParaRPr lang="en-US" sz="1800" dirty="0">
            <a:latin typeface="Calibri" panose="020F0502020204030204" pitchFamily="34" charset="0"/>
            <a:cs typeface="Calibri" panose="020F0502020204030204" pitchFamily="34" charset="0"/>
          </a:endParaRPr>
        </a:p>
      </dgm:t>
    </dgm:pt>
    <dgm:pt modelId="{482A6EBC-149F-4FE6-B227-2A1D062EA712}" type="parTrans" cxnId="{7D0A6F1E-6DC4-4900-B974-54B9B9292336}">
      <dgm:prSet/>
      <dgm:spPr/>
      <dgm:t>
        <a:bodyPr/>
        <a:lstStyle/>
        <a:p>
          <a:endParaRPr lang="en-US"/>
        </a:p>
      </dgm:t>
    </dgm:pt>
    <dgm:pt modelId="{70A18235-5CDB-4BC7-AD0B-845AED364652}" type="sibTrans" cxnId="{7D0A6F1E-6DC4-4900-B974-54B9B9292336}">
      <dgm:prSet/>
      <dgm:spPr/>
      <dgm:t>
        <a:bodyPr/>
        <a:lstStyle/>
        <a:p>
          <a:endParaRPr lang="en-US"/>
        </a:p>
      </dgm:t>
    </dgm:pt>
    <dgm:pt modelId="{93CEF06B-FAB0-4042-9229-0759E6E7196B}">
      <dgm:prSet custT="1"/>
      <dgm:spPr/>
      <dgm:t>
        <a:bodyPr/>
        <a:lstStyle/>
        <a:p>
          <a:r>
            <a:rPr lang="en-US" sz="1800">
              <a:latin typeface="Calibri" panose="020F0502020204030204" pitchFamily="34" charset="0"/>
              <a:cs typeface="Calibri" panose="020F0502020204030204" pitchFamily="34" charset="0"/>
            </a:rPr>
            <a:t>Changes in sexual functioning</a:t>
          </a:r>
          <a:endParaRPr lang="en-US" sz="1800" dirty="0">
            <a:latin typeface="Calibri" panose="020F0502020204030204" pitchFamily="34" charset="0"/>
            <a:cs typeface="Calibri" panose="020F0502020204030204" pitchFamily="34" charset="0"/>
          </a:endParaRPr>
        </a:p>
      </dgm:t>
    </dgm:pt>
    <dgm:pt modelId="{7185D046-3FAC-4012-B7B1-18F225B3FFDC}" type="parTrans" cxnId="{D4FEB7E6-75E8-4AC2-B80A-575E37B5EA87}">
      <dgm:prSet/>
      <dgm:spPr/>
      <dgm:t>
        <a:bodyPr/>
        <a:lstStyle/>
        <a:p>
          <a:endParaRPr lang="en-US"/>
        </a:p>
      </dgm:t>
    </dgm:pt>
    <dgm:pt modelId="{D69AB955-7A7A-4503-846A-B17BA99A3746}" type="sibTrans" cxnId="{D4FEB7E6-75E8-4AC2-B80A-575E37B5EA87}">
      <dgm:prSet/>
      <dgm:spPr/>
      <dgm:t>
        <a:bodyPr/>
        <a:lstStyle/>
        <a:p>
          <a:endParaRPr lang="en-US"/>
        </a:p>
      </dgm:t>
    </dgm:pt>
    <dgm:pt modelId="{C976FFA7-2CCE-43AA-863D-193A45D084BF}">
      <dgm:prSet custT="1"/>
      <dgm:spPr/>
      <dgm:t>
        <a:bodyPr/>
        <a:lstStyle/>
        <a:p>
          <a:r>
            <a:rPr lang="en-US" sz="1800">
              <a:latin typeface="Calibri" panose="020F0502020204030204" pitchFamily="34" charset="0"/>
              <a:cs typeface="Calibri" panose="020F0502020204030204" pitchFamily="34" charset="0"/>
            </a:rPr>
            <a:t>Laws regarding sexuality </a:t>
          </a:r>
          <a:endParaRPr lang="en-US" sz="1800" dirty="0">
            <a:latin typeface="Calibri" panose="020F0502020204030204" pitchFamily="34" charset="0"/>
            <a:cs typeface="Calibri" panose="020F0502020204030204" pitchFamily="34" charset="0"/>
          </a:endParaRPr>
        </a:p>
      </dgm:t>
    </dgm:pt>
    <dgm:pt modelId="{ADB3C0BD-3981-4DDC-9F74-F18D880D18C8}" type="parTrans" cxnId="{ED1AD091-1334-4DAB-8BAF-D4D04F555CE7}">
      <dgm:prSet/>
      <dgm:spPr/>
      <dgm:t>
        <a:bodyPr/>
        <a:lstStyle/>
        <a:p>
          <a:endParaRPr lang="en-US"/>
        </a:p>
      </dgm:t>
    </dgm:pt>
    <dgm:pt modelId="{7DE3CB8B-9D05-48B2-BAE0-A9827B7FCF8A}" type="sibTrans" cxnId="{ED1AD091-1334-4DAB-8BAF-D4D04F555CE7}">
      <dgm:prSet/>
      <dgm:spPr/>
      <dgm:t>
        <a:bodyPr/>
        <a:lstStyle/>
        <a:p>
          <a:endParaRPr lang="en-US"/>
        </a:p>
      </dgm:t>
    </dgm:pt>
    <dgm:pt modelId="{2A3A0141-E632-4EBC-B019-5B55729E71DD}">
      <dgm:prSet custT="1"/>
      <dgm:spPr/>
      <dgm:t>
        <a:bodyPr/>
        <a:lstStyle/>
        <a:p>
          <a:r>
            <a:rPr lang="en-US" sz="1800">
              <a:latin typeface="Calibri" panose="020F0502020204030204" pitchFamily="34" charset="0"/>
              <a:cs typeface="Calibri" panose="020F0502020204030204" pitchFamily="34" charset="0"/>
            </a:rPr>
            <a:t>Laws regarding sexuality</a:t>
          </a:r>
          <a:endParaRPr lang="en-US" sz="1800" dirty="0">
            <a:latin typeface="Calibri" panose="020F0502020204030204" pitchFamily="34" charset="0"/>
            <a:cs typeface="Calibri" panose="020F0502020204030204" pitchFamily="34" charset="0"/>
          </a:endParaRPr>
        </a:p>
      </dgm:t>
    </dgm:pt>
    <dgm:pt modelId="{BE618F3D-2C01-470B-9770-057AAB434F49}" type="parTrans" cxnId="{020EAA0E-8DB7-42DC-88FB-34DB4294C514}">
      <dgm:prSet/>
      <dgm:spPr/>
      <dgm:t>
        <a:bodyPr/>
        <a:lstStyle/>
        <a:p>
          <a:endParaRPr lang="en-US"/>
        </a:p>
      </dgm:t>
    </dgm:pt>
    <dgm:pt modelId="{4A200690-190C-404E-848A-1BCDA44B80D9}" type="sibTrans" cxnId="{020EAA0E-8DB7-42DC-88FB-34DB4294C514}">
      <dgm:prSet/>
      <dgm:spPr/>
      <dgm:t>
        <a:bodyPr/>
        <a:lstStyle/>
        <a:p>
          <a:endParaRPr lang="en-US"/>
        </a:p>
      </dgm:t>
    </dgm:pt>
    <dgm:pt modelId="{8736594A-87A4-4A04-AC83-8FC060EC39A5}">
      <dgm:prSet phldrT="[Text]" custT="1"/>
      <dgm:spPr/>
      <dgm:t>
        <a:bodyPr/>
        <a:lstStyle/>
        <a:p>
          <a:pPr>
            <a:buFont typeface="Arial" panose="020B0604020202020204" pitchFamily="34" charset="0"/>
            <a:buChar char="•"/>
          </a:pPr>
          <a:r>
            <a:rPr lang="en-US" sz="1800">
              <a:latin typeface="Calibri" panose="020F0502020204030204" pitchFamily="34" charset="0"/>
              <a:cs typeface="Calibri" panose="020F0502020204030204" pitchFamily="34" charset="0"/>
            </a:rPr>
            <a:t>Everything from before PLUS…</a:t>
          </a:r>
          <a:endParaRPr lang="en-US" sz="1800" dirty="0">
            <a:latin typeface="Calibri" panose="020F0502020204030204" pitchFamily="34" charset="0"/>
            <a:cs typeface="Calibri" panose="020F0502020204030204" pitchFamily="34" charset="0"/>
          </a:endParaRPr>
        </a:p>
      </dgm:t>
    </dgm:pt>
    <dgm:pt modelId="{34F2355A-BBD2-46C9-9E00-8C9A95CF21FC}" type="sibTrans" cxnId="{32AFFE46-BA16-408F-8DD4-4350D902E1CC}">
      <dgm:prSet/>
      <dgm:spPr/>
      <dgm:t>
        <a:bodyPr/>
        <a:lstStyle/>
        <a:p>
          <a:endParaRPr lang="en-US"/>
        </a:p>
      </dgm:t>
    </dgm:pt>
    <dgm:pt modelId="{AC63D1D6-7B24-42BE-8731-94DDAC101B3B}" type="parTrans" cxnId="{32AFFE46-BA16-408F-8DD4-4350D902E1CC}">
      <dgm:prSet/>
      <dgm:spPr/>
      <dgm:t>
        <a:bodyPr/>
        <a:lstStyle/>
        <a:p>
          <a:endParaRPr lang="en-US"/>
        </a:p>
      </dgm:t>
    </dgm:pt>
    <dgm:pt modelId="{F26FEF55-275F-4E81-9E63-48946D6F09B2}">
      <dgm:prSet custT="1"/>
      <dgm:spPr/>
      <dgm:t>
        <a:bodyPr/>
        <a:lstStyle/>
        <a:p>
          <a:r>
            <a:rPr lang="en-US" sz="1800">
              <a:latin typeface="Calibri" panose="020F0502020204030204" pitchFamily="34" charset="0"/>
              <a:cs typeface="Calibri" panose="020F0502020204030204" pitchFamily="34" charset="0"/>
            </a:rPr>
            <a:t>Marriage</a:t>
          </a:r>
          <a:endParaRPr lang="en-US" sz="1800" dirty="0">
            <a:latin typeface="Calibri" panose="020F0502020204030204" pitchFamily="34" charset="0"/>
            <a:cs typeface="Calibri" panose="020F0502020204030204" pitchFamily="34" charset="0"/>
          </a:endParaRPr>
        </a:p>
      </dgm:t>
    </dgm:pt>
    <dgm:pt modelId="{D5867308-270E-4BC5-BDCF-D24B96015289}" type="sibTrans" cxnId="{E287BB85-A6E5-40DC-A446-6A429F2ABC64}">
      <dgm:prSet/>
      <dgm:spPr/>
      <dgm:t>
        <a:bodyPr/>
        <a:lstStyle/>
        <a:p>
          <a:endParaRPr lang="en-US"/>
        </a:p>
      </dgm:t>
    </dgm:pt>
    <dgm:pt modelId="{D1CA4676-65B3-4D1C-8AD3-46C6FA56E8BF}" type="parTrans" cxnId="{E287BB85-A6E5-40DC-A446-6A429F2ABC64}">
      <dgm:prSet/>
      <dgm:spPr/>
      <dgm:t>
        <a:bodyPr/>
        <a:lstStyle/>
        <a:p>
          <a:endParaRPr lang="en-US"/>
        </a:p>
      </dgm:t>
    </dgm:pt>
    <dgm:pt modelId="{ABFC6385-55D8-42C3-BD45-9A2E1912DE8D}" type="pres">
      <dgm:prSet presAssocID="{E2369E40-C542-4644-AC66-630A70FC81A8}" presName="Name0" presStyleCnt="0">
        <dgm:presLayoutVars>
          <dgm:dir/>
          <dgm:animLvl val="lvl"/>
          <dgm:resizeHandles val="exact"/>
        </dgm:presLayoutVars>
      </dgm:prSet>
      <dgm:spPr/>
    </dgm:pt>
    <dgm:pt modelId="{A5BD74C2-531F-416D-BCA3-4A2CAC59A06A}" type="pres">
      <dgm:prSet presAssocID="{41E16A05-F30E-41CC-B5C6-20533A6A0454}" presName="composite" presStyleCnt="0"/>
      <dgm:spPr/>
    </dgm:pt>
    <dgm:pt modelId="{4D9D54B5-EB03-466E-A879-CDBA4BDE37E0}" type="pres">
      <dgm:prSet presAssocID="{41E16A05-F30E-41CC-B5C6-20533A6A0454}" presName="parTx" presStyleLbl="alignNode1" presStyleIdx="0" presStyleCnt="3">
        <dgm:presLayoutVars>
          <dgm:chMax val="0"/>
          <dgm:chPref val="0"/>
          <dgm:bulletEnabled val="1"/>
        </dgm:presLayoutVars>
      </dgm:prSet>
      <dgm:spPr/>
    </dgm:pt>
    <dgm:pt modelId="{EE28D6AD-2DF3-44C0-B951-39E140C9395F}" type="pres">
      <dgm:prSet presAssocID="{41E16A05-F30E-41CC-B5C6-20533A6A0454}" presName="desTx" presStyleLbl="alignAccFollowNode1" presStyleIdx="0" presStyleCnt="3">
        <dgm:presLayoutVars>
          <dgm:bulletEnabled val="1"/>
        </dgm:presLayoutVars>
      </dgm:prSet>
      <dgm:spPr/>
    </dgm:pt>
    <dgm:pt modelId="{545055E8-ACAD-4BD2-A138-86D087D953DC}" type="pres">
      <dgm:prSet presAssocID="{7F8E602A-83A6-486A-B3A7-1DEC5A657A14}" presName="space" presStyleCnt="0"/>
      <dgm:spPr/>
    </dgm:pt>
    <dgm:pt modelId="{4ED8FC01-38FD-41AC-826A-4BE10842A0ED}" type="pres">
      <dgm:prSet presAssocID="{050F78BA-BFE0-481C-A697-82BA77A89FE2}" presName="composite" presStyleCnt="0"/>
      <dgm:spPr/>
    </dgm:pt>
    <dgm:pt modelId="{4D685356-5F52-4872-9EA2-A7174B2991E8}" type="pres">
      <dgm:prSet presAssocID="{050F78BA-BFE0-481C-A697-82BA77A89FE2}" presName="parTx" presStyleLbl="alignNode1" presStyleIdx="1" presStyleCnt="3">
        <dgm:presLayoutVars>
          <dgm:chMax val="0"/>
          <dgm:chPref val="0"/>
          <dgm:bulletEnabled val="1"/>
        </dgm:presLayoutVars>
      </dgm:prSet>
      <dgm:spPr/>
    </dgm:pt>
    <dgm:pt modelId="{6BF53BAA-E10E-4C93-B2A6-C89B78FB7446}" type="pres">
      <dgm:prSet presAssocID="{050F78BA-BFE0-481C-A697-82BA77A89FE2}" presName="desTx" presStyleLbl="alignAccFollowNode1" presStyleIdx="1" presStyleCnt="3">
        <dgm:presLayoutVars>
          <dgm:bulletEnabled val="1"/>
        </dgm:presLayoutVars>
      </dgm:prSet>
      <dgm:spPr/>
    </dgm:pt>
    <dgm:pt modelId="{6A45C215-EAEC-4533-A473-42930D75BA74}" type="pres">
      <dgm:prSet presAssocID="{F06F942A-9D6B-4962-A0EA-24DB6CEB3370}" presName="space" presStyleCnt="0"/>
      <dgm:spPr/>
    </dgm:pt>
    <dgm:pt modelId="{79EE35F3-2C0A-4309-B97D-DA21D976A5E8}" type="pres">
      <dgm:prSet presAssocID="{0EAA255E-FC2E-4FE0-B95A-9BEAF1C69E66}" presName="composite" presStyleCnt="0"/>
      <dgm:spPr/>
    </dgm:pt>
    <dgm:pt modelId="{9931A7C8-D984-41C7-B932-12FBCF3F4906}" type="pres">
      <dgm:prSet presAssocID="{0EAA255E-FC2E-4FE0-B95A-9BEAF1C69E66}" presName="parTx" presStyleLbl="alignNode1" presStyleIdx="2" presStyleCnt="3">
        <dgm:presLayoutVars>
          <dgm:chMax val="0"/>
          <dgm:chPref val="0"/>
          <dgm:bulletEnabled val="1"/>
        </dgm:presLayoutVars>
      </dgm:prSet>
      <dgm:spPr/>
    </dgm:pt>
    <dgm:pt modelId="{B838EC97-B63C-48EE-A67D-936229FA7826}" type="pres">
      <dgm:prSet presAssocID="{0EAA255E-FC2E-4FE0-B95A-9BEAF1C69E66}" presName="desTx" presStyleLbl="alignAccFollowNode1" presStyleIdx="2" presStyleCnt="3">
        <dgm:presLayoutVars>
          <dgm:bulletEnabled val="1"/>
        </dgm:presLayoutVars>
      </dgm:prSet>
      <dgm:spPr/>
    </dgm:pt>
  </dgm:ptLst>
  <dgm:cxnLst>
    <dgm:cxn modelId="{F12DEB00-6AC9-421F-8C50-235F8897DFBD}" type="presOf" srcId="{2CDAA757-091F-46E5-82B5-344F472E1A3B}" destId="{EE28D6AD-2DF3-44C0-B951-39E140C9395F}" srcOrd="0" destOrd="2" presId="urn:microsoft.com/office/officeart/2005/8/layout/hList1"/>
    <dgm:cxn modelId="{5F4AEE0A-3D74-4CDE-8DC6-087D1A710A0E}" srcId="{41E16A05-F30E-41CC-B5C6-20533A6A0454}" destId="{8FC5B282-27B5-4CF2-8A95-1E85D45477CA}" srcOrd="1" destOrd="0" parTransId="{1427FC6B-8232-45D9-97F1-0955AE2D8C6C}" sibTransId="{EB16DBAE-7ECE-4A15-9C56-B22B44C34F2C}"/>
    <dgm:cxn modelId="{020EAA0E-8DB7-42DC-88FB-34DB4294C514}" srcId="{0EAA255E-FC2E-4FE0-B95A-9BEAF1C69E66}" destId="{2A3A0141-E632-4EBC-B019-5B55729E71DD}" srcOrd="9" destOrd="0" parTransId="{BE618F3D-2C01-470B-9770-057AAB434F49}" sibTransId="{4A200690-190C-404E-848A-1BCDA44B80D9}"/>
    <dgm:cxn modelId="{8E5BA211-A2D0-42BF-8551-0D46848EB30B}" type="presOf" srcId="{D92EB352-6BAC-4FFC-A80A-5FA9B3C5DE13}" destId="{EE28D6AD-2DF3-44C0-B951-39E140C9395F}" srcOrd="0" destOrd="5" presId="urn:microsoft.com/office/officeart/2005/8/layout/hList1"/>
    <dgm:cxn modelId="{05593D1D-CCB2-4711-89A1-5F79EF5839AD}" type="presOf" srcId="{41E16A05-F30E-41CC-B5C6-20533A6A0454}" destId="{4D9D54B5-EB03-466E-A879-CDBA4BDE37E0}" srcOrd="0" destOrd="0" presId="urn:microsoft.com/office/officeart/2005/8/layout/hList1"/>
    <dgm:cxn modelId="{DE23BF1D-B995-4459-80CB-EF60B558272B}" type="presOf" srcId="{050F78BA-BFE0-481C-A697-82BA77A89FE2}" destId="{4D685356-5F52-4872-9EA2-A7174B2991E8}" srcOrd="0" destOrd="0" presId="urn:microsoft.com/office/officeart/2005/8/layout/hList1"/>
    <dgm:cxn modelId="{7D0A6F1E-6DC4-4900-B974-54B9B9292336}" srcId="{0EAA255E-FC2E-4FE0-B95A-9BEAF1C69E66}" destId="{1E3F6AAE-1971-4BC2-B334-26C3F3721543}" srcOrd="7" destOrd="0" parTransId="{482A6EBC-149F-4FE6-B227-2A1D062EA712}" sibTransId="{70A18235-5CDB-4BC7-AD0B-845AED364652}"/>
    <dgm:cxn modelId="{8842DC1E-58CB-4C08-AB95-64FB68F0BE16}" type="presOf" srcId="{15A45C8D-0AF8-4B71-8EC3-86C64580E258}" destId="{B838EC97-B63C-48EE-A67D-936229FA7826}" srcOrd="0" destOrd="2" presId="urn:microsoft.com/office/officeart/2005/8/layout/hList1"/>
    <dgm:cxn modelId="{05F66F21-28CC-453F-9FE8-D31896787C72}" type="presOf" srcId="{013FE331-A332-412D-9714-60723ED23245}" destId="{6BF53BAA-E10E-4C93-B2A6-C89B78FB7446}" srcOrd="0" destOrd="0" presId="urn:microsoft.com/office/officeart/2005/8/layout/hList1"/>
    <dgm:cxn modelId="{2735A722-6A13-4F0A-A6ED-CBD22CA68E60}" srcId="{0EAA255E-FC2E-4FE0-B95A-9BEAF1C69E66}" destId="{5C606DCF-73CE-48F5-9BAC-FFABFDE11958}" srcOrd="4" destOrd="0" parTransId="{ABA7F6E1-EB19-4712-99FE-2F4B399FDAE4}" sibTransId="{3E8DD045-FB41-452F-A38F-52E361164922}"/>
    <dgm:cxn modelId="{16759829-991A-41F7-B1DC-EF169A151248}" srcId="{41E16A05-F30E-41CC-B5C6-20533A6A0454}" destId="{C7D1A451-382E-4720-ABFA-2FF4D88BD373}" srcOrd="6" destOrd="0" parTransId="{27911748-0E58-4A54-9AB2-5FAC7A2EAE7C}" sibTransId="{F3754342-D474-42C4-B831-BDA926FDB6AC}"/>
    <dgm:cxn modelId="{0E1F672A-01A0-4B53-8893-3131EB16D818}" type="presOf" srcId="{8736594A-87A4-4A04-AC83-8FC060EC39A5}" destId="{B838EC97-B63C-48EE-A67D-936229FA7826}" srcOrd="0" destOrd="0" presId="urn:microsoft.com/office/officeart/2005/8/layout/hList1"/>
    <dgm:cxn modelId="{5F3FDF2C-4CAB-41B0-A257-CE598341831E}" type="presOf" srcId="{C976FFA7-2CCE-43AA-863D-193A45D084BF}" destId="{6BF53BAA-E10E-4C93-B2A6-C89B78FB7446}" srcOrd="0" destOrd="12" presId="urn:microsoft.com/office/officeart/2005/8/layout/hList1"/>
    <dgm:cxn modelId="{602B662E-8E79-4CE8-AB0B-E6FBF4F18746}" type="presOf" srcId="{6FFBCADC-0550-4756-AD9B-27486CE46390}" destId="{6BF53BAA-E10E-4C93-B2A6-C89B78FB7446}" srcOrd="0" destOrd="4" presId="urn:microsoft.com/office/officeart/2005/8/layout/hList1"/>
    <dgm:cxn modelId="{FCF6DD2F-D631-4587-9405-0FEE6E98FB96}" srcId="{050F78BA-BFE0-481C-A697-82BA77A89FE2}" destId="{013FE331-A332-412D-9714-60723ED23245}" srcOrd="0" destOrd="0" parTransId="{8E2889D7-838E-41D1-8569-63C428D03713}" sibTransId="{BCC20B84-2AE4-4153-B75B-5CEC9B68C0AB}"/>
    <dgm:cxn modelId="{2E23F531-5BD5-40E1-9ECD-15EB137B9BCB}" type="presOf" srcId="{A4836504-1048-43A5-8463-0380C11FD1AE}" destId="{6BF53BAA-E10E-4C93-B2A6-C89B78FB7446}" srcOrd="0" destOrd="1" presId="urn:microsoft.com/office/officeart/2005/8/layout/hList1"/>
    <dgm:cxn modelId="{4E60D236-8DB7-4DAC-9574-4624C78F40B2}" type="presOf" srcId="{2A3A0141-E632-4EBC-B019-5B55729E71DD}" destId="{B838EC97-B63C-48EE-A67D-936229FA7826}" srcOrd="0" destOrd="9" presId="urn:microsoft.com/office/officeart/2005/8/layout/hList1"/>
    <dgm:cxn modelId="{1D008037-9750-4416-B36B-2293DC48F2EC}" srcId="{050F78BA-BFE0-481C-A697-82BA77A89FE2}" destId="{CDF44E14-9EDC-4E6B-96DD-1176D59B9733}" srcOrd="7" destOrd="0" parTransId="{F501A018-247F-421D-AF80-ED66D7BE7A24}" sibTransId="{41FDA983-5E8D-414A-B730-91A3FEB55A48}"/>
    <dgm:cxn modelId="{7D1ED73B-7841-40E1-9DEE-541E2F91BF2E}" type="presOf" srcId="{6CAAE3AD-7283-47CC-86FF-CDA06A59DED0}" destId="{EE28D6AD-2DF3-44C0-B951-39E140C9395F}" srcOrd="0" destOrd="0" presId="urn:microsoft.com/office/officeart/2005/8/layout/hList1"/>
    <dgm:cxn modelId="{CEF8533D-9F09-455E-A4EE-D4D9DB99E2D0}" type="presOf" srcId="{DEE97049-75F5-43DE-BFF6-4B2515E2628D}" destId="{EE28D6AD-2DF3-44C0-B951-39E140C9395F}" srcOrd="0" destOrd="3" presId="urn:microsoft.com/office/officeart/2005/8/layout/hList1"/>
    <dgm:cxn modelId="{B4F2D744-6CD1-43BB-9C41-D5A541238862}" type="presOf" srcId="{0EAA255E-FC2E-4FE0-B95A-9BEAF1C69E66}" destId="{9931A7C8-D984-41C7-B932-12FBCF3F4906}" srcOrd="0" destOrd="0" presId="urn:microsoft.com/office/officeart/2005/8/layout/hList1"/>
    <dgm:cxn modelId="{32AFFE46-BA16-408F-8DD4-4350D902E1CC}" srcId="{0EAA255E-FC2E-4FE0-B95A-9BEAF1C69E66}" destId="{8736594A-87A4-4A04-AC83-8FC060EC39A5}" srcOrd="0" destOrd="0" parTransId="{AC63D1D6-7B24-42BE-8731-94DDAC101B3B}" sibTransId="{34F2355A-BBD2-46C9-9E00-8C9A95CF21FC}"/>
    <dgm:cxn modelId="{903E0548-C262-431C-997E-AE5F863C4044}" srcId="{0EAA255E-FC2E-4FE0-B95A-9BEAF1C69E66}" destId="{15A45C8D-0AF8-4B71-8EC3-86C64580E258}" srcOrd="2" destOrd="0" parTransId="{326F766A-5817-4B6C-95D3-5633AF199578}" sibTransId="{70301B6A-3C10-4A41-B961-357B3BFFA3FA}"/>
    <dgm:cxn modelId="{23084B50-A1E4-49A0-858D-0414D2A32587}" srcId="{41E16A05-F30E-41CC-B5C6-20533A6A0454}" destId="{B2ACA51B-6810-45CB-99E5-CDEB8D5DA378}" srcOrd="4" destOrd="0" parTransId="{8D5DB304-66A9-4888-9A4E-7B3BCFD02A50}" sibTransId="{8C5CA5B3-0B84-41E5-8E50-B46CEDE29408}"/>
    <dgm:cxn modelId="{188FA451-7AD5-4520-8A33-957B5CDF5BC8}" type="presOf" srcId="{66A2A7AC-266D-4F30-BEF4-8F0BA84A1C7C}" destId="{6BF53BAA-E10E-4C93-B2A6-C89B78FB7446}" srcOrd="0" destOrd="10" presId="urn:microsoft.com/office/officeart/2005/8/layout/hList1"/>
    <dgm:cxn modelId="{23DBCB52-837E-45B8-A339-97199517F308}" type="presOf" srcId="{19ABDF27-5651-47F5-8888-CD56EEEAF5F9}" destId="{6BF53BAA-E10E-4C93-B2A6-C89B78FB7446}" srcOrd="0" destOrd="2" presId="urn:microsoft.com/office/officeart/2005/8/layout/hList1"/>
    <dgm:cxn modelId="{BADBA25B-9493-4D03-9374-D7316F22776F}" type="presOf" srcId="{ED7FBEB7-BD80-43BF-B542-D4FBD01F58C7}" destId="{EE28D6AD-2DF3-44C0-B951-39E140C9395F}" srcOrd="0" destOrd="7" presId="urn:microsoft.com/office/officeart/2005/8/layout/hList1"/>
    <dgm:cxn modelId="{B1AEA270-F922-4424-951B-1878A9D835E1}" type="presOf" srcId="{B2ACA51B-6810-45CB-99E5-CDEB8D5DA378}" destId="{EE28D6AD-2DF3-44C0-B951-39E140C9395F}" srcOrd="0" destOrd="4" presId="urn:microsoft.com/office/officeart/2005/8/layout/hList1"/>
    <dgm:cxn modelId="{38544371-8100-4543-A656-3139622D7C95}" srcId="{41E16A05-F30E-41CC-B5C6-20533A6A0454}" destId="{6CAAE3AD-7283-47CC-86FF-CDA06A59DED0}" srcOrd="0" destOrd="0" parTransId="{E37D82E4-54EF-4169-8A5B-E6CCF0855686}" sibTransId="{AFCDD5B2-95E8-4164-A928-92527969F7F3}"/>
    <dgm:cxn modelId="{0B71B775-B027-40E8-B2BD-0F753B838D0E}" srcId="{41E16A05-F30E-41CC-B5C6-20533A6A0454}" destId="{ED7FBEB7-BD80-43BF-B542-D4FBD01F58C7}" srcOrd="7" destOrd="0" parTransId="{6C06EAEF-1AE7-4FDE-8C79-A930539908C5}" sibTransId="{AB8CEB8D-FA48-4928-99BE-56E68823E1BF}"/>
    <dgm:cxn modelId="{FDA9A87A-E355-4728-9FF0-E90F876661AE}" type="presOf" srcId="{065CB902-D4E1-43C8-B399-B69EE4184CDB}" destId="{6BF53BAA-E10E-4C93-B2A6-C89B78FB7446}" srcOrd="0" destOrd="5" presId="urn:microsoft.com/office/officeart/2005/8/layout/hList1"/>
    <dgm:cxn modelId="{9AB26B80-6481-4965-B5F9-79D8EE7E349E}" type="presOf" srcId="{93CEF06B-FAB0-4042-9229-0759E6E7196B}" destId="{B838EC97-B63C-48EE-A67D-936229FA7826}" srcOrd="0" destOrd="8" presId="urn:microsoft.com/office/officeart/2005/8/layout/hList1"/>
    <dgm:cxn modelId="{ECE1E783-1642-4DCE-8642-7C83F4251E36}" type="presOf" srcId="{222F7642-915F-420E-9882-7E5CA896FF0D}" destId="{6BF53BAA-E10E-4C93-B2A6-C89B78FB7446}" srcOrd="0" destOrd="11" presId="urn:microsoft.com/office/officeart/2005/8/layout/hList1"/>
    <dgm:cxn modelId="{E287BB85-A6E5-40DC-A446-6A429F2ABC64}" srcId="{0EAA255E-FC2E-4FE0-B95A-9BEAF1C69E66}" destId="{F26FEF55-275F-4E81-9E63-48946D6F09B2}" srcOrd="1" destOrd="0" parTransId="{D1CA4676-65B3-4D1C-8AD3-46C6FA56E8BF}" sibTransId="{D5867308-270E-4BC5-BDCF-D24B96015289}"/>
    <dgm:cxn modelId="{D776118C-064D-4CA4-B8F2-A9A74437F455}" srcId="{0EAA255E-FC2E-4FE0-B95A-9BEAF1C69E66}" destId="{07F91012-0757-4A3C-8DA4-A317EB802152}" srcOrd="3" destOrd="0" parTransId="{1A016728-4392-498F-9A1F-1F4C03DDF8FC}" sibTransId="{207616D5-F7B3-4F3A-B7BE-CDCF67A857AC}"/>
    <dgm:cxn modelId="{81B8898D-11CF-4E2C-B3C7-C37CE2DCCFF9}" type="presOf" srcId="{A3703F6E-1D19-4355-AF82-A8E73EA9C6CD}" destId="{6BF53BAA-E10E-4C93-B2A6-C89B78FB7446}" srcOrd="0" destOrd="6" presId="urn:microsoft.com/office/officeart/2005/8/layout/hList1"/>
    <dgm:cxn modelId="{EC1F108F-5B3D-488E-A6E3-A0B9656DF498}" srcId="{050F78BA-BFE0-481C-A697-82BA77A89FE2}" destId="{065CB902-D4E1-43C8-B399-B69EE4184CDB}" srcOrd="5" destOrd="0" parTransId="{8A0E6540-B2D4-41B5-B676-B1FFD92E0447}" sibTransId="{036B34A7-E86F-492A-AE59-CDD30D34036F}"/>
    <dgm:cxn modelId="{DE6E4891-F769-456A-B25E-1C19E602ADEF}" srcId="{41E16A05-F30E-41CC-B5C6-20533A6A0454}" destId="{D92EB352-6BAC-4FFC-A80A-5FA9B3C5DE13}" srcOrd="5" destOrd="0" parTransId="{30C90AF9-666C-431E-AEDE-E1A21B12550B}" sibTransId="{40284782-2387-45D4-BBB6-54CA25B178EE}"/>
    <dgm:cxn modelId="{ED1AD091-1334-4DAB-8BAF-D4D04F555CE7}" srcId="{050F78BA-BFE0-481C-A697-82BA77A89FE2}" destId="{C976FFA7-2CCE-43AA-863D-193A45D084BF}" srcOrd="12" destOrd="0" parTransId="{ADB3C0BD-3981-4DDC-9F74-F18D880D18C8}" sibTransId="{7DE3CB8B-9D05-48B2-BAE0-A9827B7FCF8A}"/>
    <dgm:cxn modelId="{CEFBFA92-8D39-4CF4-ABEB-041DA7614926}" type="presOf" srcId="{6902F2BE-5460-44DA-BFB2-872A2DBA0CBB}" destId="{B838EC97-B63C-48EE-A67D-936229FA7826}" srcOrd="0" destOrd="5" presId="urn:microsoft.com/office/officeart/2005/8/layout/hList1"/>
    <dgm:cxn modelId="{91833696-F327-413B-9581-4FC7D66C1FE9}" srcId="{E2369E40-C542-4644-AC66-630A70FC81A8}" destId="{41E16A05-F30E-41CC-B5C6-20533A6A0454}" srcOrd="0" destOrd="0" parTransId="{AADA12F2-6717-4478-A2D5-40F0C9D56413}" sibTransId="{7F8E602A-83A6-486A-B3A7-1DEC5A657A14}"/>
    <dgm:cxn modelId="{2348FF97-7DF9-4E62-89F7-FA537A5C120E}" srcId="{41E16A05-F30E-41CC-B5C6-20533A6A0454}" destId="{DEE97049-75F5-43DE-BFF6-4B2515E2628D}" srcOrd="3" destOrd="0" parTransId="{F237BA25-D97F-4C0E-A0B9-8B5A5406A476}" sibTransId="{B11C9E43-4DCB-42B8-B07F-0995A8DA9940}"/>
    <dgm:cxn modelId="{27460D99-A0C2-4609-B667-C27902CA3E25}" type="presOf" srcId="{8FC5B282-27B5-4CF2-8A95-1E85D45477CA}" destId="{EE28D6AD-2DF3-44C0-B951-39E140C9395F}" srcOrd="0" destOrd="1" presId="urn:microsoft.com/office/officeart/2005/8/layout/hList1"/>
    <dgm:cxn modelId="{214707A5-5307-4A2E-873D-FC0BC7C7AA4D}" type="presOf" srcId="{F26FEF55-275F-4E81-9E63-48946D6F09B2}" destId="{B838EC97-B63C-48EE-A67D-936229FA7826}" srcOrd="0" destOrd="1" presId="urn:microsoft.com/office/officeart/2005/8/layout/hList1"/>
    <dgm:cxn modelId="{C7C2BEA7-C5E0-4E39-BD39-6FD25193D0BA}" srcId="{050F78BA-BFE0-481C-A697-82BA77A89FE2}" destId="{A4836504-1048-43A5-8463-0380C11FD1AE}" srcOrd="1" destOrd="0" parTransId="{B445A80D-4654-4E26-AF86-24917FAD0764}" sibTransId="{7F46F46C-7BB9-4B20-B11E-A5FD664FB3D6}"/>
    <dgm:cxn modelId="{8E9C8EAD-4E00-479C-B868-EF87079B1E24}" type="presOf" srcId="{3AAEFED8-3BF4-4FB7-9851-C5801BF54D6A}" destId="{6BF53BAA-E10E-4C93-B2A6-C89B78FB7446}" srcOrd="0" destOrd="3" presId="urn:microsoft.com/office/officeart/2005/8/layout/hList1"/>
    <dgm:cxn modelId="{ACEC26AE-42F1-4CDB-B616-C9C0195DE802}" type="presOf" srcId="{07F91012-0757-4A3C-8DA4-A317EB802152}" destId="{B838EC97-B63C-48EE-A67D-936229FA7826}" srcOrd="0" destOrd="3" presId="urn:microsoft.com/office/officeart/2005/8/layout/hList1"/>
    <dgm:cxn modelId="{989281B7-352C-46CC-AEDC-1E41A060EC03}" srcId="{050F78BA-BFE0-481C-A697-82BA77A89FE2}" destId="{6FFBCADC-0550-4756-AD9B-27486CE46390}" srcOrd="4" destOrd="0" parTransId="{847347CC-5217-4980-AE45-C52D4092B065}" sibTransId="{09A1CE7A-0363-4E55-8B24-D790946C3914}"/>
    <dgm:cxn modelId="{9EB411B9-113F-45B5-A194-FA61A42B7CE9}" type="presOf" srcId="{5C606DCF-73CE-48F5-9BAC-FFABFDE11958}" destId="{B838EC97-B63C-48EE-A67D-936229FA7826}" srcOrd="0" destOrd="4" presId="urn:microsoft.com/office/officeart/2005/8/layout/hList1"/>
    <dgm:cxn modelId="{495344BC-02A5-4F2A-9C16-AEC2BFCA8FD8}" srcId="{050F78BA-BFE0-481C-A697-82BA77A89FE2}" destId="{27232440-8958-4C46-97B4-DAEC5713D6E6}" srcOrd="8" destOrd="0" parTransId="{42CF9D10-BA48-450D-888C-7AA95852936F}" sibTransId="{A4A8D8C5-2EF3-41DE-9676-CDD9E57ED768}"/>
    <dgm:cxn modelId="{15A63DBE-B6CB-4B88-89FD-748FD11A76D8}" type="presOf" srcId="{E2369E40-C542-4644-AC66-630A70FC81A8}" destId="{ABFC6385-55D8-42C3-BD45-9A2E1912DE8D}" srcOrd="0" destOrd="0" presId="urn:microsoft.com/office/officeart/2005/8/layout/hList1"/>
    <dgm:cxn modelId="{11DFC3C3-A52C-47FA-A9C7-23531208BFD1}" srcId="{050F78BA-BFE0-481C-A697-82BA77A89FE2}" destId="{19ABDF27-5651-47F5-8888-CD56EEEAF5F9}" srcOrd="2" destOrd="0" parTransId="{0C2DA95A-6379-4028-B6CF-A73A778CCD14}" sibTransId="{16BF2CC4-F1E9-4F26-A666-211707B8115D}"/>
    <dgm:cxn modelId="{AAA32AC5-FD8C-40B7-BBF2-EED9CD8C8289}" type="presOf" srcId="{3FBBFF21-CE7C-4BDC-A8AB-29456CBBD268}" destId="{B838EC97-B63C-48EE-A67D-936229FA7826}" srcOrd="0" destOrd="6" presId="urn:microsoft.com/office/officeart/2005/8/layout/hList1"/>
    <dgm:cxn modelId="{1E7F67C7-E97D-411C-BF30-BA4684115D79}" type="presOf" srcId="{1E3F6AAE-1971-4BC2-B334-26C3F3721543}" destId="{B838EC97-B63C-48EE-A67D-936229FA7826}" srcOrd="0" destOrd="7" presId="urn:microsoft.com/office/officeart/2005/8/layout/hList1"/>
    <dgm:cxn modelId="{029AE8CD-0235-4375-B03B-9AF7373D6485}" type="presOf" srcId="{C7D1A451-382E-4720-ABFA-2FF4D88BD373}" destId="{EE28D6AD-2DF3-44C0-B951-39E140C9395F}" srcOrd="0" destOrd="6" presId="urn:microsoft.com/office/officeart/2005/8/layout/hList1"/>
    <dgm:cxn modelId="{204F57CE-51F2-4435-A2AA-A5D0E8DC10B9}" srcId="{050F78BA-BFE0-481C-A697-82BA77A89FE2}" destId="{3AAEFED8-3BF4-4FB7-9851-C5801BF54D6A}" srcOrd="3" destOrd="0" parTransId="{A179AB41-CD36-4452-825A-67E781CC8083}" sibTransId="{538B6998-C6F2-41F4-AE87-73049473634F}"/>
    <dgm:cxn modelId="{1B380AD0-5E8B-466B-A82D-1EF88752134B}" srcId="{41E16A05-F30E-41CC-B5C6-20533A6A0454}" destId="{2CDAA757-091F-46E5-82B5-344F472E1A3B}" srcOrd="2" destOrd="0" parTransId="{B01A6744-4733-4B23-912F-CF944381149F}" sibTransId="{689F4E5D-7788-4666-AACE-9BF602DE5964}"/>
    <dgm:cxn modelId="{637C12D4-B7BE-48CC-800B-0B424A066F85}" srcId="{0EAA255E-FC2E-4FE0-B95A-9BEAF1C69E66}" destId="{3FBBFF21-CE7C-4BDC-A8AB-29456CBBD268}" srcOrd="6" destOrd="0" parTransId="{1EC102F7-CD31-4AE9-A353-751578532B1D}" sibTransId="{F1464316-1DCB-4B55-8251-E020D8022B43}"/>
    <dgm:cxn modelId="{062E47D5-2A78-4D04-BD07-D53475CD8DC1}" srcId="{E2369E40-C542-4644-AC66-630A70FC81A8}" destId="{050F78BA-BFE0-481C-A697-82BA77A89FE2}" srcOrd="1" destOrd="0" parTransId="{1F942A7A-6E53-4178-8BD6-4D15DDB1EAB5}" sibTransId="{F06F942A-9D6B-4962-A0EA-24DB6CEB3370}"/>
    <dgm:cxn modelId="{AB0567DD-2720-4729-8AE0-3E976B3D61ED}" srcId="{050F78BA-BFE0-481C-A697-82BA77A89FE2}" destId="{66A2A7AC-266D-4F30-BEF4-8F0BA84A1C7C}" srcOrd="10" destOrd="0" parTransId="{8D4601F5-844C-4B4F-9F14-C1535F934614}" sibTransId="{3AAFF314-ACFA-4B42-AEEB-663F96E67F0D}"/>
    <dgm:cxn modelId="{96FCD0E0-0C1A-4D57-A552-8FFCA08DA2E2}" srcId="{0EAA255E-FC2E-4FE0-B95A-9BEAF1C69E66}" destId="{6902F2BE-5460-44DA-BFB2-872A2DBA0CBB}" srcOrd="5" destOrd="0" parTransId="{78214B76-00C8-4A4E-AB72-B1820FB04FAE}" sibTransId="{0504BA7F-F137-4302-8B2A-B492D261C300}"/>
    <dgm:cxn modelId="{2DE3DBE3-B999-4ADA-831D-75497E07939E}" srcId="{050F78BA-BFE0-481C-A697-82BA77A89FE2}" destId="{222F7642-915F-420E-9882-7E5CA896FF0D}" srcOrd="11" destOrd="0" parTransId="{6823805C-CFD1-4B46-A218-81FB204F06A8}" sibTransId="{33BD4817-F889-449A-A501-6EB13DE8CFF5}"/>
    <dgm:cxn modelId="{D4FEB7E6-75E8-4AC2-B80A-575E37B5EA87}" srcId="{0EAA255E-FC2E-4FE0-B95A-9BEAF1C69E66}" destId="{93CEF06B-FAB0-4042-9229-0759E6E7196B}" srcOrd="8" destOrd="0" parTransId="{7185D046-3FAC-4012-B7B1-18F225B3FFDC}" sibTransId="{D69AB955-7A7A-4503-846A-B17BA99A3746}"/>
    <dgm:cxn modelId="{B01AD8E6-14FD-4131-80D2-5C14047FED08}" srcId="{050F78BA-BFE0-481C-A697-82BA77A89FE2}" destId="{3EA88D15-F6BB-4968-B558-B475599721C2}" srcOrd="9" destOrd="0" parTransId="{399FF74A-DD88-4341-9C44-0A5281B18581}" sibTransId="{4BC5ABEA-BA09-42CD-82B0-2725CC2466C4}"/>
    <dgm:cxn modelId="{9D5215F2-62FB-49F4-846A-4C8B6F93512D}" type="presOf" srcId="{27232440-8958-4C46-97B4-DAEC5713D6E6}" destId="{6BF53BAA-E10E-4C93-B2A6-C89B78FB7446}" srcOrd="0" destOrd="8" presId="urn:microsoft.com/office/officeart/2005/8/layout/hList1"/>
    <dgm:cxn modelId="{4680B6F6-7E70-4FA8-9E85-8121EEFC6432}" srcId="{E2369E40-C542-4644-AC66-630A70FC81A8}" destId="{0EAA255E-FC2E-4FE0-B95A-9BEAF1C69E66}" srcOrd="2" destOrd="0" parTransId="{BA5E2CB6-0408-412C-A453-B36C2C40D03D}" sibTransId="{16536E88-E642-4644-9A5B-794012756261}"/>
    <dgm:cxn modelId="{640D52F8-75C3-45E0-8D01-43214DBAD47C}" type="presOf" srcId="{CDF44E14-9EDC-4E6B-96DD-1176D59B9733}" destId="{6BF53BAA-E10E-4C93-B2A6-C89B78FB7446}" srcOrd="0" destOrd="7" presId="urn:microsoft.com/office/officeart/2005/8/layout/hList1"/>
    <dgm:cxn modelId="{6557F9F9-85B2-4132-9973-0816E4748DE1}" srcId="{050F78BA-BFE0-481C-A697-82BA77A89FE2}" destId="{A3703F6E-1D19-4355-AF82-A8E73EA9C6CD}" srcOrd="6" destOrd="0" parTransId="{3FC087E3-EFAB-422F-8C49-FBC770BB3915}" sibTransId="{03EF263C-22CB-4ED8-A65D-A85065B65A5F}"/>
    <dgm:cxn modelId="{06B230FA-5A17-429F-9F55-78983B63AB67}" type="presOf" srcId="{3EA88D15-F6BB-4968-B558-B475599721C2}" destId="{6BF53BAA-E10E-4C93-B2A6-C89B78FB7446}" srcOrd="0" destOrd="9" presId="urn:microsoft.com/office/officeart/2005/8/layout/hList1"/>
    <dgm:cxn modelId="{0C2C981D-3501-47C8-9B90-3028F17AE6B2}" type="presParOf" srcId="{ABFC6385-55D8-42C3-BD45-9A2E1912DE8D}" destId="{A5BD74C2-531F-416D-BCA3-4A2CAC59A06A}" srcOrd="0" destOrd="0" presId="urn:microsoft.com/office/officeart/2005/8/layout/hList1"/>
    <dgm:cxn modelId="{E52283D3-46B2-4F52-9ECE-92C98F95223F}" type="presParOf" srcId="{A5BD74C2-531F-416D-BCA3-4A2CAC59A06A}" destId="{4D9D54B5-EB03-466E-A879-CDBA4BDE37E0}" srcOrd="0" destOrd="0" presId="urn:microsoft.com/office/officeart/2005/8/layout/hList1"/>
    <dgm:cxn modelId="{8EFFF819-7BA4-484D-839C-47B805BAF17B}" type="presParOf" srcId="{A5BD74C2-531F-416D-BCA3-4A2CAC59A06A}" destId="{EE28D6AD-2DF3-44C0-B951-39E140C9395F}" srcOrd="1" destOrd="0" presId="urn:microsoft.com/office/officeart/2005/8/layout/hList1"/>
    <dgm:cxn modelId="{8568CFA3-D8A8-419A-B028-387DE519E499}" type="presParOf" srcId="{ABFC6385-55D8-42C3-BD45-9A2E1912DE8D}" destId="{545055E8-ACAD-4BD2-A138-86D087D953DC}" srcOrd="1" destOrd="0" presId="urn:microsoft.com/office/officeart/2005/8/layout/hList1"/>
    <dgm:cxn modelId="{F62E3742-F23C-4DBC-8E9C-AB498F1AD15E}" type="presParOf" srcId="{ABFC6385-55D8-42C3-BD45-9A2E1912DE8D}" destId="{4ED8FC01-38FD-41AC-826A-4BE10842A0ED}" srcOrd="2" destOrd="0" presId="urn:microsoft.com/office/officeart/2005/8/layout/hList1"/>
    <dgm:cxn modelId="{B467DB2B-E193-4E07-A500-7DCF1793BFA5}" type="presParOf" srcId="{4ED8FC01-38FD-41AC-826A-4BE10842A0ED}" destId="{4D685356-5F52-4872-9EA2-A7174B2991E8}" srcOrd="0" destOrd="0" presId="urn:microsoft.com/office/officeart/2005/8/layout/hList1"/>
    <dgm:cxn modelId="{FC1E50ED-32FA-4E71-9235-4CD00BBE36E6}" type="presParOf" srcId="{4ED8FC01-38FD-41AC-826A-4BE10842A0ED}" destId="{6BF53BAA-E10E-4C93-B2A6-C89B78FB7446}" srcOrd="1" destOrd="0" presId="urn:microsoft.com/office/officeart/2005/8/layout/hList1"/>
    <dgm:cxn modelId="{24AE5B5F-A98E-4911-81EA-000664B4C036}" type="presParOf" srcId="{ABFC6385-55D8-42C3-BD45-9A2E1912DE8D}" destId="{6A45C215-EAEC-4533-A473-42930D75BA74}" srcOrd="3" destOrd="0" presId="urn:microsoft.com/office/officeart/2005/8/layout/hList1"/>
    <dgm:cxn modelId="{D4DBC4E3-8E97-4A1D-8F61-F2FBD73716BF}" type="presParOf" srcId="{ABFC6385-55D8-42C3-BD45-9A2E1912DE8D}" destId="{79EE35F3-2C0A-4309-B97D-DA21D976A5E8}" srcOrd="4" destOrd="0" presId="urn:microsoft.com/office/officeart/2005/8/layout/hList1"/>
    <dgm:cxn modelId="{6091864F-DEEC-46A6-AD0C-729FDAA5FC8C}" type="presParOf" srcId="{79EE35F3-2C0A-4309-B97D-DA21D976A5E8}" destId="{9931A7C8-D984-41C7-B932-12FBCF3F4906}" srcOrd="0" destOrd="0" presId="urn:microsoft.com/office/officeart/2005/8/layout/hList1"/>
    <dgm:cxn modelId="{4B337C76-9224-473A-BBDA-A2466422F54E}" type="presParOf" srcId="{79EE35F3-2C0A-4309-B97D-DA21D976A5E8}" destId="{B838EC97-B63C-48EE-A67D-936229FA782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D54B5-EB03-466E-A879-CDBA4BDE37E0}">
      <dsp:nvSpPr>
        <dsp:cNvPr id="0" name=""/>
        <dsp:cNvSpPr/>
      </dsp:nvSpPr>
      <dsp:spPr>
        <a:xfrm>
          <a:off x="3526" y="43472"/>
          <a:ext cx="3438078" cy="460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Birth – Childhood</a:t>
          </a:r>
          <a:endParaRPr lang="en-US" sz="2000" kern="1200" dirty="0"/>
        </a:p>
      </dsp:txBody>
      <dsp:txXfrm>
        <a:off x="3526" y="43472"/>
        <a:ext cx="3438078" cy="460800"/>
      </dsp:txXfrm>
    </dsp:sp>
    <dsp:sp modelId="{EE28D6AD-2DF3-44C0-B951-39E140C9395F}">
      <dsp:nvSpPr>
        <dsp:cNvPr id="0" name=""/>
        <dsp:cNvSpPr/>
      </dsp:nvSpPr>
      <dsp:spPr>
        <a:xfrm>
          <a:off x="3526" y="504272"/>
          <a:ext cx="3438078" cy="477355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Development of biological sex</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Gender roles reinforced</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Curiosity with genitals*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Exploring/touching genitals* (with hands or on objects)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Interest in seeing others naked/being naked in front of others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Increased need for privacy </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Playing games that involve sexual behavior (doctor, family, etc.)</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Beginnings of sexual attraction/interest in people</a:t>
          </a:r>
        </a:p>
      </dsp:txBody>
      <dsp:txXfrm>
        <a:off x="3526" y="504272"/>
        <a:ext cx="3438078" cy="4773555"/>
      </dsp:txXfrm>
    </dsp:sp>
    <dsp:sp modelId="{4D685356-5F52-4872-9EA2-A7174B2991E8}">
      <dsp:nvSpPr>
        <dsp:cNvPr id="0" name=""/>
        <dsp:cNvSpPr/>
      </dsp:nvSpPr>
      <dsp:spPr>
        <a:xfrm>
          <a:off x="3922935" y="43472"/>
          <a:ext cx="3438078" cy="4608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Adolescence</a:t>
          </a:r>
        </a:p>
      </dsp:txBody>
      <dsp:txXfrm>
        <a:off x="3922935" y="43472"/>
        <a:ext cx="3438078" cy="460800"/>
      </dsp:txXfrm>
    </dsp:sp>
    <dsp:sp modelId="{6BF53BAA-E10E-4C93-B2A6-C89B78FB7446}">
      <dsp:nvSpPr>
        <dsp:cNvPr id="0" name=""/>
        <dsp:cNvSpPr/>
      </dsp:nvSpPr>
      <dsp:spPr>
        <a:xfrm>
          <a:off x="3922935" y="504272"/>
          <a:ext cx="3438078" cy="4773555"/>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libri" panose="020F0502020204030204" pitchFamily="34" charset="0"/>
              <a:cs typeface="Calibri" panose="020F0502020204030204" pitchFamily="34" charset="0"/>
            </a:rPr>
            <a:t>Puberty</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Development of attitudes and beliefs about sexuality</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Body changes – body hair, breasts, pimples, etc</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Friendships, romances</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Sexual feelings (like/love/’tingle’)</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Sexual expression</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Sexual orientation </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Sexual identity</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Solo Sex (masturbation) </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Body image</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Heartbreak</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Pregnancy, STIs, contraception</a:t>
          </a: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Laws regarding sexuality </a:t>
          </a:r>
          <a:endParaRPr lang="en-US" sz="1800" kern="1200" dirty="0">
            <a:latin typeface="Calibri" panose="020F0502020204030204" pitchFamily="34" charset="0"/>
            <a:cs typeface="Calibri" panose="020F0502020204030204" pitchFamily="34" charset="0"/>
          </a:endParaRPr>
        </a:p>
      </dsp:txBody>
      <dsp:txXfrm>
        <a:off x="3922935" y="504272"/>
        <a:ext cx="3438078" cy="4773555"/>
      </dsp:txXfrm>
    </dsp:sp>
    <dsp:sp modelId="{9931A7C8-D984-41C7-B932-12FBCF3F4906}">
      <dsp:nvSpPr>
        <dsp:cNvPr id="0" name=""/>
        <dsp:cNvSpPr/>
      </dsp:nvSpPr>
      <dsp:spPr>
        <a:xfrm>
          <a:off x="7842345" y="43472"/>
          <a:ext cx="3438078" cy="4608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Adulthood</a:t>
          </a:r>
        </a:p>
      </dsp:txBody>
      <dsp:txXfrm>
        <a:off x="7842345" y="43472"/>
        <a:ext cx="3438078" cy="460800"/>
      </dsp:txXfrm>
    </dsp:sp>
    <dsp:sp modelId="{B838EC97-B63C-48EE-A67D-936229FA7826}">
      <dsp:nvSpPr>
        <dsp:cNvPr id="0" name=""/>
        <dsp:cNvSpPr/>
      </dsp:nvSpPr>
      <dsp:spPr>
        <a:xfrm>
          <a:off x="7842345" y="504272"/>
          <a:ext cx="3438078" cy="477355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libri" panose="020F0502020204030204" pitchFamily="34" charset="0"/>
              <a:cs typeface="Calibri" panose="020F0502020204030204" pitchFamily="34" charset="0"/>
            </a:rPr>
            <a:t>Everything from before PLUS…</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Marriage</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Pregnancy, childbirth, parenting</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NOT getting married/having children </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Infertility</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Establishing and maintaining intimate relationships</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Separation/Divorce</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Menopause</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Changes in sexual functioning</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Laws regarding sexuality</a:t>
          </a:r>
          <a:endParaRPr lang="en-US" sz="1800" kern="1200" dirty="0">
            <a:latin typeface="Calibri" panose="020F0502020204030204" pitchFamily="34" charset="0"/>
            <a:cs typeface="Calibri" panose="020F0502020204030204" pitchFamily="34" charset="0"/>
          </a:endParaRPr>
        </a:p>
      </dsp:txBody>
      <dsp:txXfrm>
        <a:off x="7842345" y="504272"/>
        <a:ext cx="3438078" cy="477355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999A72-3B22-394D-83DC-94EA7CEE4334}" type="datetimeFigureOut">
              <a:rPr lang="en-US" smtClean="0"/>
              <a:t>6/6/21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9229B-5B81-F542-8323-1A8A600E6582}" type="slidenum">
              <a:rPr lang="en-US" smtClean="0"/>
              <a:t>‹#›</a:t>
            </a:fld>
            <a:endParaRPr lang="en-US"/>
          </a:p>
        </p:txBody>
      </p:sp>
    </p:spTree>
    <p:extLst>
      <p:ext uri="{BB962C8B-B14F-4D97-AF65-F5344CB8AC3E}">
        <p14:creationId xmlns:p14="http://schemas.microsoft.com/office/powerpoint/2010/main" val="85032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EDDBC-6FB9-4348-92C3-38B459D3B1C6}" type="slidenum">
              <a:rPr lang="en-US" smtClean="0"/>
              <a:t>1</a:t>
            </a:fld>
            <a:endParaRPr lang="en-US"/>
          </a:p>
        </p:txBody>
      </p:sp>
    </p:spTree>
    <p:extLst>
      <p:ext uri="{BB962C8B-B14F-4D97-AF65-F5344CB8AC3E}">
        <p14:creationId xmlns:p14="http://schemas.microsoft.com/office/powerpoint/2010/main" val="95084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dirty="0"/>
              <a:t>Typicall</a:t>
            </a:r>
            <a:r>
              <a:rPr lang="en-US" baseline="0" dirty="0"/>
              <a:t>y think of “sexual development” as puberty, but really sexual development is a process that occurs throughout the lifespan, so let’s do a quick overview of what that looks like…</a:t>
            </a:r>
          </a:p>
          <a:p>
            <a:pPr marL="0" marR="0" lvl="0" indent="0" algn="l" rtl="0">
              <a:lnSpc>
                <a:spcPct val="100000"/>
              </a:lnSpc>
              <a:spcBef>
                <a:spcPts val="0"/>
              </a:spcBef>
              <a:spcAft>
                <a:spcPts val="0"/>
              </a:spcAft>
              <a:buSzPts val="1400"/>
              <a:buNone/>
            </a:pPr>
            <a:endParaRPr lang="en-US" baseline="0" dirty="0"/>
          </a:p>
          <a:p>
            <a:pPr marL="0" marR="0" lvl="0" indent="0" algn="l" rtl="0">
              <a:lnSpc>
                <a:spcPct val="100000"/>
              </a:lnSpc>
              <a:spcBef>
                <a:spcPts val="0"/>
              </a:spcBef>
              <a:spcAft>
                <a:spcPts val="0"/>
              </a:spcAft>
              <a:buSzPts val="1400"/>
              <a:buNone/>
            </a:pPr>
            <a:r>
              <a:rPr lang="en-US" baseline="0" dirty="0"/>
              <a:t>Sexual development starts in utero with the development of our biological sex. hen I say biological sex, I am referring to the sex organs a person is born with – labia, vagina, ovaries, penis, testicles</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When a baby is born (and now, it is common to do this before the baby is born), we look in between its legs and say “It’s a ____!” We assign the baby it’s gender.</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Once the gender is assigned, we start to teach the child</a:t>
            </a:r>
            <a:r>
              <a:rPr lang="en-US" baseline="0" dirty="0"/>
              <a:t> </a:t>
            </a:r>
            <a:r>
              <a:rPr lang="en-US" dirty="0"/>
              <a:t>how to act like a girl or act like a boy. These are the societal</a:t>
            </a:r>
            <a:r>
              <a:rPr lang="en-US" baseline="0" dirty="0"/>
              <a:t> </a:t>
            </a:r>
            <a:r>
              <a:rPr lang="en-US" dirty="0"/>
              <a:t>gender roles or norms. Along with being taught how to act and be like a girl</a:t>
            </a:r>
            <a:r>
              <a:rPr lang="en-US" baseline="0" dirty="0"/>
              <a:t> </a:t>
            </a:r>
            <a:r>
              <a:rPr lang="en-US" dirty="0"/>
              <a:t>or a boy one’s gender identity develops. This is one’s innate</a:t>
            </a:r>
            <a:r>
              <a:rPr lang="en-US" baseline="0" dirty="0"/>
              <a:t> </a:t>
            </a:r>
            <a:r>
              <a:rPr lang="en-US" dirty="0"/>
              <a:t>sense of being male/female or other. Most of the time one’s</a:t>
            </a:r>
            <a:r>
              <a:rPr lang="en-US" baseline="0" dirty="0"/>
              <a:t> </a:t>
            </a:r>
            <a:r>
              <a:rPr lang="en-US" dirty="0"/>
              <a:t>biological sex matches their gender identity, but not always.</a:t>
            </a:r>
            <a:r>
              <a:rPr lang="en-US" baseline="0" dirty="0"/>
              <a:t> </a:t>
            </a:r>
            <a:r>
              <a:rPr lang="en-US" dirty="0"/>
              <a:t>One usually establishes their gender identity around age 3</a:t>
            </a:r>
            <a:r>
              <a:rPr lang="en-US" baseline="0" dirty="0"/>
              <a:t> </a:t>
            </a:r>
            <a:r>
              <a:rPr lang="en-US" dirty="0"/>
              <a:t>or 4. I bring this up because young people with developmental disabilities also identify as gay, lesbian, trans, nonbinary, etc. It is not something unique or specific to the neurotypical population.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Notice asterisks near genital play – at some point, children discover their sex parts and they’re naturally curious about it. It’s a perfectly normal and healthy part of development, it’s curiosity based. We view it as erotic because we observe the behavior through our adult eyes</a:t>
            </a:r>
          </a:p>
          <a:p>
            <a:pPr marL="0" marR="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SzPts val="1400"/>
              <a:buNone/>
            </a:pPr>
            <a:r>
              <a:rPr lang="en-US" dirty="0"/>
              <a:t>Another part of one’s sexual development is learning about</a:t>
            </a:r>
            <a:r>
              <a:rPr lang="en-US" baseline="0" dirty="0"/>
              <a:t> </a:t>
            </a:r>
            <a:r>
              <a:rPr lang="en-US" dirty="0"/>
              <a:t>love, relationships, friendships, touch, intimacy, bodies.</a:t>
            </a:r>
            <a:r>
              <a:rPr lang="en-US" baseline="0" dirty="0"/>
              <a:t> </a:t>
            </a:r>
            <a:r>
              <a:rPr lang="en-US" dirty="0"/>
              <a:t>These are influenced by a combination of individual (how</a:t>
            </a:r>
            <a:r>
              <a:rPr lang="en-US" baseline="0" dirty="0"/>
              <a:t> </a:t>
            </a:r>
            <a:r>
              <a:rPr lang="en-US" dirty="0"/>
              <a:t>do I feel), family (the starting point), cultural (the larger</a:t>
            </a:r>
            <a:r>
              <a:rPr lang="en-US" baseline="0" dirty="0"/>
              <a:t> </a:t>
            </a:r>
            <a:r>
              <a:rPr lang="en-US" dirty="0"/>
              <a:t>picture), legal (what does the law say – varies place to place),</a:t>
            </a:r>
            <a:r>
              <a:rPr lang="en-US" baseline="0" dirty="0"/>
              <a:t> </a:t>
            </a:r>
            <a:r>
              <a:rPr lang="en-US" dirty="0"/>
              <a:t>religious, professional and institutional factors. Parents teach values</a:t>
            </a:r>
            <a:r>
              <a:rPr lang="en-US" baseline="0" dirty="0"/>
              <a:t> </a:t>
            </a:r>
            <a:r>
              <a:rPr lang="en-US" dirty="0"/>
              <a:t>and attitudes early on in a young person’s life. Values may</a:t>
            </a:r>
            <a:r>
              <a:rPr lang="en-US" baseline="0" dirty="0"/>
              <a:t> </a:t>
            </a:r>
            <a:r>
              <a:rPr lang="en-US" dirty="0"/>
              <a:t>change, but we learn them from our family earlier than most</a:t>
            </a:r>
            <a:r>
              <a:rPr lang="en-US" baseline="0" dirty="0"/>
              <a:t> </a:t>
            </a:r>
            <a:r>
              <a:rPr lang="en-US" dirty="0"/>
              <a:t>people realize.</a:t>
            </a:r>
          </a:p>
          <a:p>
            <a:pPr marL="0" marR="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SzPts val="1400"/>
              <a:buNone/>
            </a:pPr>
            <a:r>
              <a:rPr lang="en-US" dirty="0"/>
              <a:t>Adolescence is a time of many changes – physical, social, emotional.. In girls puberty normally beings after age 8 with the biological process largely completed by age 16. In boys puberty normally begins at age 9 and is largely completed by age 18. Beyond hormone changes, hair growth, and all those other fun body changes, puberty is a time when we are learning about relationship dynamics (friendships and romantic), we begin exploring our sexuality, sexual desires, solo sex. We also usually experience our first heart break in adolescence. </a:t>
            </a:r>
          </a:p>
          <a:p>
            <a:pPr marL="0" marR="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SzPts val="1400"/>
              <a:buNone/>
            </a:pPr>
            <a:r>
              <a:rPr lang="en-US" dirty="0"/>
              <a:t>Adulthood – this is a time we experience our greatest amount of independence; many people get married, have children and some people don’t. In adulthood we often experience stresses related to relationships/friendships, finances, employment, etc. We may also experience changes in our sexual functioning as we age</a:t>
            </a:r>
          </a:p>
          <a:p>
            <a:endParaRPr lang="en-US" dirty="0"/>
          </a:p>
        </p:txBody>
      </p:sp>
      <p:sp>
        <p:nvSpPr>
          <p:cNvPr id="4" name="Slide Number Placeholder 3"/>
          <p:cNvSpPr>
            <a:spLocks noGrp="1"/>
          </p:cNvSpPr>
          <p:nvPr>
            <p:ph type="sldNum" sz="quarter" idx="5"/>
          </p:nvPr>
        </p:nvSpPr>
        <p:spPr/>
        <p:txBody>
          <a:bodyPr/>
          <a:lstStyle/>
          <a:p>
            <a:fld id="{F4BEDDBC-6FB9-4348-92C3-38B459D3B1C6}" type="slidenum">
              <a:rPr lang="en-US" smtClean="0"/>
              <a:t>11</a:t>
            </a:fld>
            <a:endParaRPr lang="en-US"/>
          </a:p>
        </p:txBody>
      </p:sp>
    </p:spTree>
    <p:extLst>
      <p:ext uri="{BB962C8B-B14F-4D97-AF65-F5344CB8AC3E}">
        <p14:creationId xmlns:p14="http://schemas.microsoft.com/office/powerpoint/2010/main" val="1929828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There are a lot of definitions for “sexual health” but this list comes from a group of young adults with disabilities, Green Mountain Self-Advocates</a:t>
            </a:r>
            <a:endParaRPr dirty="0"/>
          </a:p>
        </p:txBody>
      </p:sp>
      <p:sp>
        <p:nvSpPr>
          <p:cNvPr id="105" name="Google Shape;10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2048959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tendency to be very reactive in our approach to sex education and addressing sexualized behaviors. Typically, we don’t intervene until SOMETHING happens – Marsha groped her DSP; Jason disrobed in the cereal aisle of the grocery store; etc. We need to be proactive in our efforts (this applies to typical children as well). We need to start these lessons and conversations when adults are still children – sexual behaviors are social behaviors, and we need to treat them as such. </a:t>
            </a:r>
          </a:p>
          <a:p>
            <a:endParaRPr lang="en-US" dirty="0"/>
          </a:p>
          <a:p>
            <a:r>
              <a:rPr lang="en-US" dirty="0"/>
              <a:t>Moreover, this is not a topic that stops after one conversation, after reading a book one time, or after that behavior is “managed” Sex education is on-going – we just saw how humans are developing sexually throughout the course of our lives. So why do you we make sex ed situational? We don’t require it as part of our education; when we do teach it, it’s taught to a specific age group (middle-HS) for a specified time frame (2 weeks, 1 month, 1 semester); it’s never revisited again unless the individual decides to learn more information about their sexual health, needs, etc. </a:t>
            </a:r>
          </a:p>
          <a:p>
            <a:endParaRPr lang="en-US" dirty="0"/>
          </a:p>
          <a:p>
            <a:r>
              <a:rPr lang="en-US" dirty="0"/>
              <a:t>We need to be proactive! So where to start?</a:t>
            </a:r>
          </a:p>
        </p:txBody>
      </p:sp>
      <p:sp>
        <p:nvSpPr>
          <p:cNvPr id="4" name="Slide Number Placeholder 3"/>
          <p:cNvSpPr>
            <a:spLocks noGrp="1"/>
          </p:cNvSpPr>
          <p:nvPr>
            <p:ph type="sldNum" sz="quarter" idx="5"/>
          </p:nvPr>
        </p:nvSpPr>
        <p:spPr/>
        <p:txBody>
          <a:bodyPr/>
          <a:lstStyle/>
          <a:p>
            <a:fld id="{F4BEDDBC-6FB9-4348-92C3-38B459D3B1C6}" type="slidenum">
              <a:rPr lang="en-US" smtClean="0"/>
              <a:t>13</a:t>
            </a:fld>
            <a:endParaRPr lang="en-US"/>
          </a:p>
        </p:txBody>
      </p:sp>
    </p:spTree>
    <p:extLst>
      <p:ext uri="{BB962C8B-B14F-4D97-AF65-F5344CB8AC3E}">
        <p14:creationId xmlns:p14="http://schemas.microsoft.com/office/powerpoint/2010/main" val="2270337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Decision Making, saying no, consent are in green because those concepts can (and should) be taught outside of the context of sexuality. </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You’re not going to be able to make decisions surrounding sex if you can’t decide what you want to eat for lunch. You can’t say no to a sexual advancement if you can’t say no to broccoli. Dave </a:t>
            </a:r>
            <a:r>
              <a:rPr lang="en-US" dirty="0" err="1"/>
              <a:t>Hingsberger</a:t>
            </a:r>
            <a:r>
              <a:rPr lang="en-US" dirty="0"/>
              <a:t> said this, it’s my favorite quote of his – If you can’t say no to peas, you can’t say no to penis. We live in a compliance culture and it’s dangerous, we don’t teach children how to appropriate protest things they don’t like or don’t want. WE (capitalized W-E), parents and professionals, have to also be mindful of the linguistic difference between choice and demand – people will phrase a demand in the form of a question and when the person says NO, we make them comply anyway. What type of message does that send? (i.e. do you want to wash the dishes?) Asking a question, implies choice.</a:t>
            </a:r>
          </a:p>
          <a:p>
            <a:pPr marL="457200" marR="0" lvl="0" indent="-228600" algn="l" rtl="0">
              <a:lnSpc>
                <a:spcPct val="100000"/>
              </a:lnSpc>
              <a:spcBef>
                <a:spcPts val="0"/>
              </a:spcBef>
              <a:spcAft>
                <a:spcPts val="0"/>
              </a:spcAft>
              <a:buSzPts val="1400"/>
              <a:buNone/>
            </a:pPr>
            <a:r>
              <a:rPr lang="en-US" dirty="0"/>
              <a:t>The idea of teaching you child to say no, may seem like a nightmare and I’ve personally run non-compliance programs where we’re teaching NO and the person is not refusing everything and that’s we work through. But I would much rather work through that when they’re young and feel confident when that person is 16 years old, he or she know to say NO to an abuser. AND that abuser will know that our young person is aware that their body under their control and they control who touches them. That is truly powerful.</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Social skills are in purple because Sexual behavior is social behavior, and we need to address them as such. We need to incorporate the social dimension into sexuality education as much as possible because they are connected. </a:t>
            </a:r>
            <a:endParaRPr dirty="0"/>
          </a:p>
        </p:txBody>
      </p:sp>
    </p:spTree>
    <p:extLst>
      <p:ext uri="{BB962C8B-B14F-4D97-AF65-F5344CB8AC3E}">
        <p14:creationId xmlns:p14="http://schemas.microsoft.com/office/powerpoint/2010/main" val="3261996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all those rules just to use the men’s bathroom – most of them seem obvious, others are not like the buffer rule. You’re supposed to always leave at least 1 urinal between you and another person (actually, it’s as many as possible but at least one).</a:t>
            </a:r>
          </a:p>
          <a:p>
            <a:endParaRPr lang="en-US" dirty="0"/>
          </a:p>
          <a:p>
            <a:r>
              <a:rPr lang="en-US" dirty="0"/>
              <a:t>Guys – how did you learn these? Did you someone sit you down and teach you? You most likely learned through your natural environment; going to the bathroom with your father/brother/uncle and they would explain what to do; OR you go to the bathroom with friends, accidentally use the urinal right next to them, and then you get a lot of grief from your friends for making the error. </a:t>
            </a:r>
          </a:p>
          <a:p>
            <a:endParaRPr lang="en-US" dirty="0"/>
          </a:p>
          <a:p>
            <a:r>
              <a:rPr lang="en-US" dirty="0"/>
              <a:t>So many of these sorts of rules exist – we don’t usually think about them because they are hidden rules. They’re these secret rules and the only reason we know about them is because either we make an error and are made fun of, laughed at, whatever OR someone else makes an error we see the reaction from others (or ourselves). So we learn through the natural environment and through social interactions what we’re supposed to do and what we’re not supposed to do. This is a really important point because our young people with ID/D, often, don’t have the same social opportunities as their typical peers. They don’t get invited to sleepovers, where kids talks about crushes and friendships. We learn about all the different hidden rules through those experiences.</a:t>
            </a:r>
          </a:p>
          <a:p>
            <a:endParaRPr lang="en-US" dirty="0"/>
          </a:p>
          <a:p>
            <a:r>
              <a:rPr lang="en-US" dirty="0"/>
              <a:t>So, how can our young people learn these rules...</a:t>
            </a:r>
          </a:p>
        </p:txBody>
      </p:sp>
      <p:sp>
        <p:nvSpPr>
          <p:cNvPr id="4" name="Slide Number Placeholder 3"/>
          <p:cNvSpPr>
            <a:spLocks noGrp="1"/>
          </p:cNvSpPr>
          <p:nvPr>
            <p:ph type="sldNum" sz="quarter" idx="5"/>
          </p:nvPr>
        </p:nvSpPr>
        <p:spPr/>
        <p:txBody>
          <a:bodyPr/>
          <a:lstStyle/>
          <a:p>
            <a:fld id="{F4BEDDBC-6FB9-4348-92C3-38B459D3B1C6}" type="slidenum">
              <a:rPr lang="en-US" smtClean="0"/>
              <a:t>15</a:t>
            </a:fld>
            <a:endParaRPr lang="en-US"/>
          </a:p>
        </p:txBody>
      </p:sp>
    </p:spTree>
    <p:extLst>
      <p:ext uri="{BB962C8B-B14F-4D97-AF65-F5344CB8AC3E}">
        <p14:creationId xmlns:p14="http://schemas.microsoft.com/office/powerpoint/2010/main" val="2612442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look at that! There’s a book called The Hidden Curriculum</a:t>
            </a:r>
          </a:p>
          <a:p>
            <a:r>
              <a:rPr lang="en-US" dirty="0"/>
              <a:t>Sexual behaviors are social behaviors – I keep saying it but it’s true. I LOVE this book and have used it very often in my practice. Goes over nonverbal communication, slang and their meanings, as well as an extensive list of ‘hidden rules.’ The list is endless but it’s a good place to start</a:t>
            </a:r>
          </a:p>
          <a:p>
            <a:endParaRPr lang="en-US" dirty="0"/>
          </a:p>
          <a:p>
            <a:r>
              <a:rPr lang="en-US" dirty="0"/>
              <a:t>This is a bizarre one that never made sense to me but it’s a rule. Dating is tough for people without disabilities and dating today is very complex with online dating and catfishing. If your child uses technology by themselves, then internet safety is a very important part of sexuality education</a:t>
            </a:r>
          </a:p>
        </p:txBody>
      </p:sp>
      <p:sp>
        <p:nvSpPr>
          <p:cNvPr id="4" name="Slide Number Placeholder 3"/>
          <p:cNvSpPr>
            <a:spLocks noGrp="1"/>
          </p:cNvSpPr>
          <p:nvPr>
            <p:ph type="sldNum" sz="quarter" idx="5"/>
          </p:nvPr>
        </p:nvSpPr>
        <p:spPr/>
        <p:txBody>
          <a:bodyPr/>
          <a:lstStyle/>
          <a:p>
            <a:fld id="{F4BEDDBC-6FB9-4348-92C3-38B459D3B1C6}" type="slidenum">
              <a:rPr lang="en-US" smtClean="0"/>
              <a:t>16</a:t>
            </a:fld>
            <a:endParaRPr lang="en-US"/>
          </a:p>
        </p:txBody>
      </p:sp>
    </p:spTree>
    <p:extLst>
      <p:ext uri="{BB962C8B-B14F-4D97-AF65-F5344CB8AC3E}">
        <p14:creationId xmlns:p14="http://schemas.microsoft.com/office/powerpoint/2010/main" val="1098583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could go wrong here ?</a:t>
            </a:r>
          </a:p>
          <a:p>
            <a:endParaRPr lang="en-US" dirty="0"/>
          </a:p>
          <a:p>
            <a:r>
              <a:rPr lang="en-US" dirty="0"/>
              <a:t>Unfortunately we don’t have enough time to go into internet but several of the resources I’ll share with you include internet safety as a teaching topic. Additionally, there are dating websites designed specifically for people with disabilities; I included those in a resource list that I will share out with everyone. As I mentioned, if you child uses technology independently(phone, tablet, computer), this is definitely an important topic to cover and probably an activity you should monitor to a certain degree. Again, we want to be mindful a person’s autonomy but we can’t ignore that fact that’s very easy to get scammed these days</a:t>
            </a:r>
          </a:p>
        </p:txBody>
      </p:sp>
      <p:sp>
        <p:nvSpPr>
          <p:cNvPr id="4" name="Slide Number Placeholder 3"/>
          <p:cNvSpPr>
            <a:spLocks noGrp="1"/>
          </p:cNvSpPr>
          <p:nvPr>
            <p:ph type="sldNum" sz="quarter" idx="5"/>
          </p:nvPr>
        </p:nvSpPr>
        <p:spPr/>
        <p:txBody>
          <a:bodyPr/>
          <a:lstStyle/>
          <a:p>
            <a:fld id="{F4BEDDBC-6FB9-4348-92C3-38B459D3B1C6}" type="slidenum">
              <a:rPr lang="en-US" smtClean="0"/>
              <a:t>17</a:t>
            </a:fld>
            <a:endParaRPr lang="en-US"/>
          </a:p>
        </p:txBody>
      </p:sp>
    </p:spTree>
    <p:extLst>
      <p:ext uri="{BB962C8B-B14F-4D97-AF65-F5344CB8AC3E}">
        <p14:creationId xmlns:p14="http://schemas.microsoft.com/office/powerpoint/2010/main" val="2753969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v. Private is often one of the first places we start when </a:t>
            </a:r>
            <a:r>
              <a:rPr lang="en-US" dirty="0" err="1"/>
              <a:t>devling</a:t>
            </a:r>
            <a:r>
              <a:rPr lang="en-US" dirty="0"/>
              <a:t> into sex ed. It’s a pretty concrete topic and should be taught when children are still young. You don’t have to wait until they are teenagers! Remember, the ‘need’ for privacy appears when we are still children.</a:t>
            </a:r>
          </a:p>
          <a:p>
            <a:endParaRPr lang="en-US" dirty="0"/>
          </a:p>
          <a:p>
            <a:r>
              <a:rPr lang="en-US" dirty="0"/>
              <a:t>Image is from OAR’s Sex Ed guide – I’ll share more on that later. Shows a young man looking up (presumably) porn at home in his bedroom which is GREAT because he’s in private. But if he decides to look at the same website while in the library – that’s really unexpected and you can see people around him are feeling uncomfortable because he’s doing a private behavior in a public place. </a:t>
            </a:r>
          </a:p>
        </p:txBody>
      </p:sp>
      <p:sp>
        <p:nvSpPr>
          <p:cNvPr id="4" name="Slide Number Placeholder 3"/>
          <p:cNvSpPr>
            <a:spLocks noGrp="1"/>
          </p:cNvSpPr>
          <p:nvPr>
            <p:ph type="sldNum" sz="quarter" idx="5"/>
          </p:nvPr>
        </p:nvSpPr>
        <p:spPr/>
        <p:txBody>
          <a:bodyPr/>
          <a:lstStyle/>
          <a:p>
            <a:fld id="{F4BEDDBC-6FB9-4348-92C3-38B459D3B1C6}" type="slidenum">
              <a:rPr lang="en-US" smtClean="0"/>
              <a:t>18</a:t>
            </a:fld>
            <a:endParaRPr lang="en-US"/>
          </a:p>
        </p:txBody>
      </p:sp>
    </p:spTree>
    <p:extLst>
      <p:ext uri="{BB962C8B-B14F-4D97-AF65-F5344CB8AC3E}">
        <p14:creationId xmlns:p14="http://schemas.microsoft.com/office/powerpoint/2010/main" val="2892333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spend too much time on here but I did want to share this specific resource. This part of the Healthy Bodies Toolkit developed by Vanderbilt U. It’s online, FREE, available in Spanish and it’s very awesome. As you can see, they provide a lot of great visuals and easy to follow instructions for parents</a:t>
            </a:r>
          </a:p>
        </p:txBody>
      </p:sp>
      <p:sp>
        <p:nvSpPr>
          <p:cNvPr id="4" name="Slide Number Placeholder 3"/>
          <p:cNvSpPr>
            <a:spLocks noGrp="1"/>
          </p:cNvSpPr>
          <p:nvPr>
            <p:ph type="sldNum" sz="quarter" idx="5"/>
          </p:nvPr>
        </p:nvSpPr>
        <p:spPr/>
        <p:txBody>
          <a:bodyPr/>
          <a:lstStyle/>
          <a:p>
            <a:fld id="{2799229B-5B81-F542-8323-1A8A600E6582}" type="slidenum">
              <a:rPr lang="en-US" smtClean="0"/>
              <a:t>19</a:t>
            </a:fld>
            <a:endParaRPr lang="en-US"/>
          </a:p>
        </p:txBody>
      </p:sp>
    </p:spTree>
    <p:extLst>
      <p:ext uri="{BB962C8B-B14F-4D97-AF65-F5344CB8AC3E}">
        <p14:creationId xmlns:p14="http://schemas.microsoft.com/office/powerpoint/2010/main" val="3352358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we have a pain scale for periods. It’s a very comprehensive toolkit. </a:t>
            </a:r>
          </a:p>
        </p:txBody>
      </p:sp>
      <p:sp>
        <p:nvSpPr>
          <p:cNvPr id="4" name="Slide Number Placeholder 3"/>
          <p:cNvSpPr>
            <a:spLocks noGrp="1"/>
          </p:cNvSpPr>
          <p:nvPr>
            <p:ph type="sldNum" sz="quarter" idx="5"/>
          </p:nvPr>
        </p:nvSpPr>
        <p:spPr/>
        <p:txBody>
          <a:bodyPr/>
          <a:lstStyle/>
          <a:p>
            <a:fld id="{2799229B-5B81-F542-8323-1A8A600E6582}" type="slidenum">
              <a:rPr lang="en-US" smtClean="0"/>
              <a:t>20</a:t>
            </a:fld>
            <a:endParaRPr lang="en-US"/>
          </a:p>
        </p:txBody>
      </p:sp>
    </p:spTree>
    <p:extLst>
      <p:ext uri="{BB962C8B-B14F-4D97-AF65-F5344CB8AC3E}">
        <p14:creationId xmlns:p14="http://schemas.microsoft.com/office/powerpoint/2010/main" val="158506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4445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need to be proactive when we’re talking about sex/sexuality education. We should be teaching children how to label their body parts at a young age; we should be teaching public and private before the NEED for privacy arises. More often than not, individuals with ID/D receive sexuality education only after something inappropriate happened – disrobe in public, groped their 1:1; solo sex in public.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Modeling appropriate behaviors and interactions – ask for permission before giving your child a hug; it may seem silly but this is how we teach the concept of consent. When we just grab our child’s hand and say “let’s go” we are modeling that it is OK to touch people without their permission.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can’t talk about doing private things in private places if we aren’t going to give young people access to privacy. We can’t tell someone you can only have solo sex in your bedroom alone with the door closed but never let them be alone in their bedroom with their door closed. Honestly, most people with ID/D don’t understand privacy the way we do – privacy is an abstract concept to people with disabilities because very rarely are they left completely alone – even when using the toilet or shower. I am guilty of being that teacher with her foot in the door while a student uses the bathroom. Sex education may give language with which to report abuse but privacy awareness gives the concept with which to understand it.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Remember – it’s how we teach, not what we teach. We should not be showing 20 years old cartoon figures of naked bodies. On the other hand, if we are teaching body parts to a 5 year old, then cartoon pictures are ok because it’s age appropriate.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It’s OK to feel embarrassed and unsure. It’s ok to tell your child “we will talk about this later.” The important thing is that you don’t make your child feel shameful. You don’t have to have all the answers. We put a lot of pressure on ourselves to know everything, right away but that’s not realistic. Give yourself space and grace when you don’t know the answer, feel uncomfortable, or frankly don’t feel like having dealing with it.</a:t>
            </a:r>
            <a:endParaRPr lang="en-US" baseline="0" dirty="0"/>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dirty="0"/>
              <a:t>Use the media, soap opera support group: </a:t>
            </a:r>
          </a:p>
          <a:p>
            <a:pPr marL="0" lvl="0" indent="0" algn="l" rtl="0">
              <a:spcBef>
                <a:spcPts val="0"/>
              </a:spcBef>
              <a:spcAft>
                <a:spcPts val="0"/>
              </a:spcAft>
              <a:buNone/>
            </a:pPr>
            <a:r>
              <a:rPr lang="en-US" dirty="0"/>
              <a:t>The media</a:t>
            </a:r>
            <a:r>
              <a:rPr lang="en-US" baseline="0" dirty="0"/>
              <a:t> </a:t>
            </a:r>
            <a:r>
              <a:rPr lang="en-US" dirty="0"/>
              <a:t>is here to stay so we can use it as a teaching tool. </a:t>
            </a:r>
          </a:p>
          <a:p>
            <a:pPr marL="0" lvl="0" indent="0" algn="l" rtl="0">
              <a:spcBef>
                <a:spcPts val="0"/>
              </a:spcBef>
              <a:spcAft>
                <a:spcPts val="0"/>
              </a:spcAft>
              <a:buNone/>
            </a:pPr>
            <a:r>
              <a:rPr lang="en-US" dirty="0"/>
              <a:t>One</a:t>
            </a:r>
            <a:r>
              <a:rPr lang="en-US" baseline="0" dirty="0"/>
              <a:t> </a:t>
            </a:r>
            <a:r>
              <a:rPr lang="en-US" dirty="0"/>
              <a:t>Developmental Disability agency had a soap opera support</a:t>
            </a:r>
            <a:r>
              <a:rPr lang="en-US" baseline="0" dirty="0"/>
              <a:t> </a:t>
            </a:r>
            <a:r>
              <a:rPr lang="en-US" dirty="0"/>
              <a:t>group. </a:t>
            </a:r>
          </a:p>
          <a:p>
            <a:pPr marL="0" lvl="0" indent="0" algn="l" rtl="0">
              <a:spcBef>
                <a:spcPts val="0"/>
              </a:spcBef>
              <a:spcAft>
                <a:spcPts val="0"/>
              </a:spcAft>
              <a:buNone/>
            </a:pPr>
            <a:r>
              <a:rPr lang="en-US" dirty="0"/>
              <a:t>They would watch a show and then discuss healthy</a:t>
            </a:r>
            <a:r>
              <a:rPr lang="en-US" baseline="0" dirty="0"/>
              <a:t> </a:t>
            </a:r>
            <a:r>
              <a:rPr lang="en-US" dirty="0"/>
              <a:t>relationships.</a:t>
            </a:r>
          </a:p>
          <a:p>
            <a:pPr marL="0" lvl="0" indent="0" algn="l" rtl="0">
              <a:spcBef>
                <a:spcPts val="0"/>
              </a:spcBef>
              <a:spcAft>
                <a:spcPts val="0"/>
              </a:spcAft>
              <a:buNone/>
            </a:pPr>
            <a:endParaRPr dirty="0"/>
          </a:p>
        </p:txBody>
      </p:sp>
      <p:sp>
        <p:nvSpPr>
          <p:cNvPr id="242" name="Google Shape;24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372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points to keep in mind when responding to questions and having conversations around sex and sexuality.</a:t>
            </a:r>
          </a:p>
          <a:p>
            <a:r>
              <a:rPr lang="en-US" dirty="0"/>
              <a:t>Terri is the mother of a young lady with down’s syndrome. She has published man books on sexuality and ID/D. Great resource.</a:t>
            </a:r>
          </a:p>
        </p:txBody>
      </p:sp>
      <p:sp>
        <p:nvSpPr>
          <p:cNvPr id="4" name="Slide Number Placeholder 3"/>
          <p:cNvSpPr>
            <a:spLocks noGrp="1"/>
          </p:cNvSpPr>
          <p:nvPr>
            <p:ph type="sldNum" sz="quarter" idx="5"/>
          </p:nvPr>
        </p:nvSpPr>
        <p:spPr/>
        <p:txBody>
          <a:bodyPr/>
          <a:lstStyle/>
          <a:p>
            <a:fld id="{F4BEDDBC-6FB9-4348-92C3-38B459D3B1C6}" type="slidenum">
              <a:rPr lang="en-US" smtClean="0"/>
              <a:t>22</a:t>
            </a:fld>
            <a:endParaRPr lang="en-US"/>
          </a:p>
        </p:txBody>
      </p:sp>
    </p:spTree>
    <p:extLst>
      <p:ext uri="{BB962C8B-B14F-4D97-AF65-F5344CB8AC3E}">
        <p14:creationId xmlns:p14="http://schemas.microsoft.com/office/powerpoint/2010/main" val="546999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t>1. Reassure</a:t>
            </a:r>
            <a:r>
              <a:rPr lang="en-US" baseline="0" dirty="0"/>
              <a:t> person that it is a good question. Being positive makes you askable. It also gives you extra time to think </a:t>
            </a:r>
            <a:endParaRPr lang="en-US" dirty="0"/>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3. “where did I come from” story. It’s silly joke but it’s true. One of the adults in my old program used to talk about wanting to “go to 3</a:t>
            </a:r>
            <a:r>
              <a:rPr lang="en-US" baseline="30000" dirty="0"/>
              <a:t>rd</a:t>
            </a:r>
            <a:r>
              <a:rPr lang="en-US" dirty="0"/>
              <a:t> base.” One day she asked me if I had been to 3</a:t>
            </a:r>
            <a:r>
              <a:rPr lang="en-US" baseline="30000" dirty="0"/>
              <a:t>rd</a:t>
            </a:r>
            <a:r>
              <a:rPr lang="en-US" dirty="0"/>
              <a:t> base. I said “what do you think 3</a:t>
            </a:r>
            <a:r>
              <a:rPr lang="en-US" baseline="30000" dirty="0"/>
              <a:t>rd</a:t>
            </a:r>
            <a:r>
              <a:rPr lang="en-US" dirty="0"/>
              <a:t> base is?” She blushed immediately and made a kissy face, pointed to her cheek. I said “a kiss on the cheek?” and she nodded. I did not inform her of the more common definition of 3</a:t>
            </a:r>
            <a:r>
              <a:rPr lang="en-US" baseline="30000" dirty="0"/>
              <a:t>rd</a:t>
            </a:r>
            <a:r>
              <a:rPr lang="en-US" dirty="0"/>
              <a:t> base but did say that kisses on the cheek can be really nice and feel really good when it’s from people you care about it and if you give permission for a kiss.</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5. Do you understand? Does that make sense?</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F4BEDDBC-6FB9-4348-92C3-38B459D3B1C6}" type="slidenum">
              <a:rPr lang="en-US" smtClean="0"/>
              <a:t>23</a:t>
            </a:fld>
            <a:endParaRPr lang="en-US"/>
          </a:p>
        </p:txBody>
      </p:sp>
    </p:spTree>
    <p:extLst>
      <p:ext uri="{BB962C8B-B14F-4D97-AF65-F5344CB8AC3E}">
        <p14:creationId xmlns:p14="http://schemas.microsoft.com/office/powerpoint/2010/main" val="228251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32D4C95-7A5A-4350-A464-3F072A1D2058}"/>
              </a:ext>
            </a:extLst>
          </p:cNvPr>
          <p:cNvSpPr>
            <a:spLocks noGrp="1"/>
          </p:cNvSpPr>
          <p:nvPr>
            <p:ph type="body" idx="1"/>
          </p:nvPr>
        </p:nvSpPr>
        <p:spPr/>
        <p:txBody>
          <a:bodyPr/>
          <a:lstStyle/>
          <a:p>
            <a:r>
              <a:rPr lang="en-US" dirty="0"/>
              <a:t>This method was developed by a lady named Winifred Kempton, she was a sexual health and disability rights advocate</a:t>
            </a:r>
          </a:p>
          <a:p>
            <a:r>
              <a:rPr lang="en-US" dirty="0"/>
              <a:t>You don’t have answer questions with all these components </a:t>
            </a:r>
          </a:p>
        </p:txBody>
      </p:sp>
    </p:spTree>
    <p:extLst>
      <p:ext uri="{BB962C8B-B14F-4D97-AF65-F5344CB8AC3E}">
        <p14:creationId xmlns:p14="http://schemas.microsoft.com/office/powerpoint/2010/main" val="1301304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32D4C95-7A5A-4350-A464-3F072A1D205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6420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have to tell them everything you know. You ONLY need to share what is relevant to you </a:t>
            </a:r>
            <a:r>
              <a:rPr lang="en-US" b="1" dirty="0"/>
              <a:t>right now</a:t>
            </a:r>
          </a:p>
        </p:txBody>
      </p:sp>
      <p:sp>
        <p:nvSpPr>
          <p:cNvPr id="4" name="Slide Number Placeholder 3"/>
          <p:cNvSpPr>
            <a:spLocks noGrp="1"/>
          </p:cNvSpPr>
          <p:nvPr>
            <p:ph type="sldNum" sz="quarter" idx="5"/>
          </p:nvPr>
        </p:nvSpPr>
        <p:spPr/>
        <p:txBody>
          <a:bodyPr/>
          <a:lstStyle/>
          <a:p>
            <a:fld id="{F4BEDDBC-6FB9-4348-92C3-38B459D3B1C6}" type="slidenum">
              <a:rPr lang="en-US" smtClean="0"/>
              <a:t>26</a:t>
            </a:fld>
            <a:endParaRPr lang="en-US"/>
          </a:p>
        </p:txBody>
      </p:sp>
    </p:spTree>
    <p:extLst>
      <p:ext uri="{BB962C8B-B14F-4D97-AF65-F5344CB8AC3E}">
        <p14:creationId xmlns:p14="http://schemas.microsoft.com/office/powerpoint/2010/main" val="380626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these first because they’re most easily accessible….</a:t>
            </a:r>
          </a:p>
        </p:txBody>
      </p:sp>
      <p:sp>
        <p:nvSpPr>
          <p:cNvPr id="4" name="Slide Number Placeholder 3"/>
          <p:cNvSpPr>
            <a:spLocks noGrp="1"/>
          </p:cNvSpPr>
          <p:nvPr>
            <p:ph type="sldNum" sz="quarter" idx="5"/>
          </p:nvPr>
        </p:nvSpPr>
        <p:spPr/>
        <p:txBody>
          <a:bodyPr/>
          <a:lstStyle/>
          <a:p>
            <a:fld id="{F4BEDDBC-6FB9-4348-92C3-38B459D3B1C6}" type="slidenum">
              <a:rPr lang="en-US" smtClean="0"/>
              <a:t>27</a:t>
            </a:fld>
            <a:endParaRPr lang="en-US"/>
          </a:p>
        </p:txBody>
      </p:sp>
    </p:spTree>
    <p:extLst>
      <p:ext uri="{BB962C8B-B14F-4D97-AF65-F5344CB8AC3E}">
        <p14:creationId xmlns:p14="http://schemas.microsoft.com/office/powerpoint/2010/main" val="2109799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awesome resources</a:t>
            </a:r>
          </a:p>
        </p:txBody>
      </p:sp>
      <p:sp>
        <p:nvSpPr>
          <p:cNvPr id="4" name="Slide Number Placeholder 3"/>
          <p:cNvSpPr>
            <a:spLocks noGrp="1"/>
          </p:cNvSpPr>
          <p:nvPr>
            <p:ph type="sldNum" sz="quarter" idx="5"/>
          </p:nvPr>
        </p:nvSpPr>
        <p:spPr/>
        <p:txBody>
          <a:bodyPr/>
          <a:lstStyle/>
          <a:p>
            <a:fld id="{2799229B-5B81-F542-8323-1A8A600E6582}" type="slidenum">
              <a:rPr lang="en-US" smtClean="0"/>
              <a:t>28</a:t>
            </a:fld>
            <a:endParaRPr lang="en-US"/>
          </a:p>
        </p:txBody>
      </p:sp>
    </p:spTree>
    <p:extLst>
      <p:ext uri="{BB962C8B-B14F-4D97-AF65-F5344CB8AC3E}">
        <p14:creationId xmlns:p14="http://schemas.microsoft.com/office/powerpoint/2010/main" val="2133996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99229B-5B81-F542-8323-1A8A600E6582}" type="slidenum">
              <a:rPr lang="en-US" smtClean="0"/>
              <a:t>30</a:t>
            </a:fld>
            <a:endParaRPr lang="en-US"/>
          </a:p>
        </p:txBody>
      </p:sp>
    </p:spTree>
    <p:extLst>
      <p:ext uri="{BB962C8B-B14F-4D97-AF65-F5344CB8AC3E}">
        <p14:creationId xmlns:p14="http://schemas.microsoft.com/office/powerpoint/2010/main" val="372469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EDDBC-6FB9-4348-92C3-38B459D3B1C6}" type="slidenum">
              <a:rPr lang="en-US" smtClean="0"/>
              <a:t>3</a:t>
            </a:fld>
            <a:endParaRPr lang="en-US"/>
          </a:p>
        </p:txBody>
      </p:sp>
    </p:spTree>
    <p:extLst>
      <p:ext uri="{BB962C8B-B14F-4D97-AF65-F5344CB8AC3E}">
        <p14:creationId xmlns:p14="http://schemas.microsoft.com/office/powerpoint/2010/main" val="6528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‘sex’ part of sex education is a tiny slice of comprehensive sex education. We teach about bodies, hygiene, friendships, decision making, boundaries, and so much more. Good, quality sex education prevents things we want to prevent and promotes things we want to promote.</a:t>
            </a:r>
          </a:p>
        </p:txBody>
      </p:sp>
      <p:sp>
        <p:nvSpPr>
          <p:cNvPr id="4" name="Slide Number Placeholder 3"/>
          <p:cNvSpPr>
            <a:spLocks noGrp="1"/>
          </p:cNvSpPr>
          <p:nvPr>
            <p:ph type="sldNum" sz="quarter" idx="5"/>
          </p:nvPr>
        </p:nvSpPr>
        <p:spPr/>
        <p:txBody>
          <a:bodyPr/>
          <a:lstStyle/>
          <a:p>
            <a:fld id="{F4BEDDBC-6FB9-4348-92C3-38B459D3B1C6}" type="slidenum">
              <a:rPr lang="en-US" smtClean="0"/>
              <a:t>4</a:t>
            </a:fld>
            <a:endParaRPr lang="en-US"/>
          </a:p>
        </p:txBody>
      </p:sp>
    </p:spTree>
    <p:extLst>
      <p:ext uri="{BB962C8B-B14F-4D97-AF65-F5344CB8AC3E}">
        <p14:creationId xmlns:p14="http://schemas.microsoft.com/office/powerpoint/2010/main" val="2900200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So false. We have data that tells us that in fact, young people who access comprehensive sex education wait longer to engage in sexual activity and are more likely to practice safer sex. In teaching this information we are not ‘giving permission’ to have sex. We are informing young people about their bodies and their health; we are empowering them by educating them.</a:t>
            </a:r>
          </a:p>
        </p:txBody>
      </p:sp>
      <p:sp>
        <p:nvSpPr>
          <p:cNvPr id="4" name="Slide Number Placeholder 3"/>
          <p:cNvSpPr>
            <a:spLocks noGrp="1"/>
          </p:cNvSpPr>
          <p:nvPr>
            <p:ph type="sldNum" sz="quarter" idx="5"/>
          </p:nvPr>
        </p:nvSpPr>
        <p:spPr/>
        <p:txBody>
          <a:bodyPr/>
          <a:lstStyle/>
          <a:p>
            <a:fld id="{F4BEDDBC-6FB9-4348-92C3-38B459D3B1C6}" type="slidenum">
              <a:rPr lang="en-US" smtClean="0"/>
              <a:t>5</a:t>
            </a:fld>
            <a:endParaRPr lang="en-US"/>
          </a:p>
        </p:txBody>
      </p:sp>
    </p:spTree>
    <p:extLst>
      <p:ext uri="{BB962C8B-B14F-4D97-AF65-F5344CB8AC3E}">
        <p14:creationId xmlns:p14="http://schemas.microsoft.com/office/powerpoint/2010/main" val="3009717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This one is the hardest of the myths for me – education (regardless of the topic) is human right for everyone. We will talk about this more later</a:t>
            </a:r>
          </a:p>
        </p:txBody>
      </p:sp>
      <p:sp>
        <p:nvSpPr>
          <p:cNvPr id="4" name="Slide Number Placeholder 3"/>
          <p:cNvSpPr>
            <a:spLocks noGrp="1"/>
          </p:cNvSpPr>
          <p:nvPr>
            <p:ph type="sldNum" sz="quarter" idx="5"/>
          </p:nvPr>
        </p:nvSpPr>
        <p:spPr/>
        <p:txBody>
          <a:bodyPr/>
          <a:lstStyle/>
          <a:p>
            <a:fld id="{F4BEDDBC-6FB9-4348-92C3-38B459D3B1C6}" type="slidenum">
              <a:rPr lang="en-US" smtClean="0"/>
              <a:t>6</a:t>
            </a:fld>
            <a:endParaRPr lang="en-US"/>
          </a:p>
        </p:txBody>
      </p:sp>
    </p:spTree>
    <p:extLst>
      <p:ext uri="{BB962C8B-B14F-4D97-AF65-F5344CB8AC3E}">
        <p14:creationId xmlns:p14="http://schemas.microsoft.com/office/powerpoint/2010/main" val="153136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Thank you for completing the pre-meeting survey. It was really helpful for me to see who is here, read about your family, and learn about your familiarity and comfort with this topic. We are a diverse group in the sense that we have some people with adult-age children, school-aged, and younger. We have some people who are quite comfortable with these topics and we have some people for whom this is all new! You were all very thoughtful in your responses and hopefully this workshop will be helpful to you.</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lvl="0" indent="0" algn="l" rtl="0">
              <a:lnSpc>
                <a:spcPct val="100000"/>
              </a:lnSpc>
              <a:spcBef>
                <a:spcPts val="0"/>
              </a:spcBef>
              <a:spcAft>
                <a:spcPts val="0"/>
              </a:spcAft>
              <a:buSzPts val="1400"/>
              <a:buNone/>
            </a:pPr>
            <a:endParaRPr dirty="0"/>
          </a:p>
        </p:txBody>
      </p:sp>
      <p:sp>
        <p:nvSpPr>
          <p:cNvPr id="121" name="Google Shape;1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242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list is endless, but here what I consider to be five reasons this topic is so important. The fact that you are here, being present at this workshop, means you recognize the importance of this. Whatever the reason that brought you here tonight, you are here and that's what matters. So kudos to you!</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Font typeface="+mj-lt"/>
              <a:buNone/>
            </a:pPr>
            <a:r>
              <a:rPr lang="en-US" dirty="0"/>
              <a:t>1. Build trust, share your values/beliefs surrounding sex and sexuality, to show your open and that when they come to you, they won’t feel shame. We don’t have time to delve too deep into messaging, but there is so much negative messaging surrounding sexuality and sexual health – especially in relation to ID/D – being open and sex positive is a really powerful way to combat all those negative messages. You want to be the primary source of information when it comes to this topic. Because if they aren’t asking you…then they’re going to the internet, which can be a helpful place and also a scary place. Or, they’re getting incorrect information from TV/movies/other people in school etc. This will sound morbid but….foster this opportunity while you are still alive. Provide them information, show how them to find information, be their own sexual self-advocate, and build a community that can support your child in your absence.  </a:t>
            </a:r>
          </a:p>
          <a:p>
            <a:pPr marL="0" lvl="0" indent="0" algn="l" rtl="0">
              <a:lnSpc>
                <a:spcPct val="100000"/>
              </a:lnSpc>
              <a:spcBef>
                <a:spcPts val="0"/>
              </a:spcBef>
              <a:spcAft>
                <a:spcPts val="0"/>
              </a:spcAft>
              <a:buSzPts val="1400"/>
              <a:buFont typeface="+mj-lt"/>
              <a:buNone/>
            </a:pPr>
            <a:endParaRPr lang="en-US" dirty="0"/>
          </a:p>
          <a:p>
            <a:pPr marL="0" lvl="0" indent="0" algn="l" rtl="0">
              <a:lnSpc>
                <a:spcPct val="100000"/>
              </a:lnSpc>
              <a:spcBef>
                <a:spcPts val="0"/>
              </a:spcBef>
              <a:spcAft>
                <a:spcPts val="0"/>
              </a:spcAft>
              <a:buSzPts val="1400"/>
              <a:buFont typeface="+mj-lt"/>
              <a:buNone/>
            </a:pPr>
            <a:r>
              <a:rPr lang="en-US" dirty="0"/>
              <a:t>2. It’s a right. Remember, sex ed is more than just sex. People have a right to know and understand their bodies; to learn healthy habits; to truly understand the difference between consenting and complying.</a:t>
            </a:r>
          </a:p>
          <a:p>
            <a:pPr marL="0" lvl="0" indent="0" algn="l" rtl="0">
              <a:lnSpc>
                <a:spcPct val="100000"/>
              </a:lnSpc>
              <a:spcBef>
                <a:spcPts val="0"/>
              </a:spcBef>
              <a:spcAft>
                <a:spcPts val="0"/>
              </a:spcAft>
              <a:buSzPts val="1400"/>
              <a:buFont typeface="+mj-lt"/>
              <a:buNone/>
            </a:pPr>
            <a:endParaRPr lang="en-US" dirty="0"/>
          </a:p>
          <a:p>
            <a:pPr marL="0" lvl="0" indent="0" algn="l" rtl="0">
              <a:lnSpc>
                <a:spcPct val="100000"/>
              </a:lnSpc>
              <a:spcBef>
                <a:spcPts val="0"/>
              </a:spcBef>
              <a:spcAft>
                <a:spcPts val="0"/>
              </a:spcAft>
              <a:buSzPts val="1400"/>
              <a:buFont typeface="+mj-lt"/>
              <a:buNone/>
            </a:pPr>
            <a:r>
              <a:rPr lang="en-US" dirty="0"/>
              <a:t>3.  In the US, only 23 states mandate sex education; less than half. Of those states, only 13 require the use of a comprehensive, medically accurate curriculum. Sadly, even in the places offering sex education, young people with ID/D are often excluded from this part of their education or they receive a watered down version of sex education. It is recommended that about 60% of sex education happen in the home, 30% can happen in the context of school/day program/etc. That is not a concrete ratio, that is the recommendation of Peter Gerhardt, but I do endorse that ratio. Write down his name – spell out – he’s an expert in this field</a:t>
            </a:r>
          </a:p>
          <a:p>
            <a:pPr marL="0" lvl="0" indent="0" algn="l" rtl="0">
              <a:lnSpc>
                <a:spcPct val="100000"/>
              </a:lnSpc>
              <a:spcBef>
                <a:spcPts val="0"/>
              </a:spcBef>
              <a:spcAft>
                <a:spcPts val="0"/>
              </a:spcAft>
              <a:buSzPts val="1400"/>
              <a:buFont typeface="+mj-lt"/>
              <a:buNone/>
            </a:pPr>
            <a:endParaRPr lang="en-US" dirty="0"/>
          </a:p>
          <a:p>
            <a:pPr marL="0" lvl="0" indent="0" algn="l" rtl="0">
              <a:lnSpc>
                <a:spcPct val="100000"/>
              </a:lnSpc>
              <a:spcBef>
                <a:spcPts val="0"/>
              </a:spcBef>
              <a:spcAft>
                <a:spcPts val="0"/>
              </a:spcAft>
              <a:buSzPts val="1400"/>
              <a:buFont typeface="+mj-lt"/>
              <a:buNone/>
            </a:pPr>
            <a:r>
              <a:rPr lang="en-US" dirty="0"/>
              <a:t>4. Reduces risk – this is a dark reality that we can not ignore when we are talking about this population. Sex education isn’t just about teaching all the awesome positives of development, it’s also teaching self-protection. It’s teaching young people that refusing to be touched is a right and they can say NO. We can’t report abuse if we don’t know what it is, if we can’t label our body using medical terms. David </a:t>
            </a:r>
            <a:r>
              <a:rPr lang="en-US" dirty="0" err="1"/>
              <a:t>Hingsberger</a:t>
            </a:r>
            <a:r>
              <a:rPr lang="en-US" dirty="0"/>
              <a:t> (that’s a name you’ll want to write time, I’ll mention him a few other times) developed a framework, Ring of Safety, to help people with disabilities be their first line of defense, and exposure comprehensive sex ed is number 1. </a:t>
            </a:r>
          </a:p>
          <a:p>
            <a:pPr marL="0" lvl="0" indent="0" algn="l" rtl="0">
              <a:lnSpc>
                <a:spcPct val="100000"/>
              </a:lnSpc>
              <a:spcBef>
                <a:spcPts val="0"/>
              </a:spcBef>
              <a:spcAft>
                <a:spcPts val="0"/>
              </a:spcAft>
              <a:buSzPts val="1400"/>
              <a:buFont typeface="+mj-lt"/>
              <a:buNone/>
            </a:pPr>
            <a:endParaRPr lang="en-US" dirty="0"/>
          </a:p>
          <a:p>
            <a:pPr marL="0" marR="0" lvl="0" indent="0" algn="l" defTabSz="914400" rtl="0" eaLnBrk="1" fontAlgn="auto" latinLnBrk="0" hangingPunct="1">
              <a:lnSpc>
                <a:spcPct val="100000"/>
              </a:lnSpc>
              <a:spcBef>
                <a:spcPts val="0"/>
              </a:spcBef>
              <a:spcAft>
                <a:spcPts val="0"/>
              </a:spcAft>
              <a:buClrTx/>
              <a:buSzPts val="1400"/>
              <a:buFont typeface="+mj-lt"/>
              <a:buNone/>
              <a:tabLst/>
              <a:defRPr/>
            </a:pPr>
            <a:r>
              <a:rPr lang="en-US" dirty="0"/>
              <a:t>5. Normalizes topic – simply, the more we talk about it, the less taboo and uncomfortable it will feel. We know the idea of ‘if we talk about IT, then they will do IT’ is not true. We need to stop treating this topic as something that is optional for people with ID/D, and when we educate our young people on their bodies and health, we are empowering them and protecting them from harm. </a:t>
            </a:r>
          </a:p>
          <a:p>
            <a:pPr marL="0" lvl="0" indent="0" algn="l" rtl="0">
              <a:lnSpc>
                <a:spcPct val="100000"/>
              </a:lnSpc>
              <a:spcBef>
                <a:spcPts val="0"/>
              </a:spcBef>
              <a:spcAft>
                <a:spcPts val="0"/>
              </a:spcAft>
              <a:buSzPts val="1400"/>
              <a:buNone/>
            </a:pPr>
            <a:endParaRPr lang="en-US" dirty="0"/>
          </a:p>
        </p:txBody>
      </p:sp>
      <p:sp>
        <p:nvSpPr>
          <p:cNvPr id="96" name="Google Shape;9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226377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Really excellent book – highly encourage you all to get a copy. You can order it on Amazon, it’s a really great book. Easy to read, offers practical tools like conversation starts based on different ages and topics. It also is interactive, in that there are opportunities for you as a parent to do some self-reflection. Can’t recommend this enough</a:t>
            </a:r>
          </a:p>
        </p:txBody>
      </p:sp>
      <p:sp>
        <p:nvSpPr>
          <p:cNvPr id="4" name="Slide Number Placeholder 3"/>
          <p:cNvSpPr>
            <a:spLocks noGrp="1"/>
          </p:cNvSpPr>
          <p:nvPr>
            <p:ph type="sldNum" sz="quarter" idx="5"/>
          </p:nvPr>
        </p:nvSpPr>
        <p:spPr/>
        <p:txBody>
          <a:bodyPr/>
          <a:lstStyle/>
          <a:p>
            <a:fld id="{2799229B-5B81-F542-8323-1A8A600E6582}" type="slidenum">
              <a:rPr lang="en-US" smtClean="0"/>
              <a:t>10</a:t>
            </a:fld>
            <a:endParaRPr lang="en-US"/>
          </a:p>
        </p:txBody>
      </p:sp>
    </p:spTree>
    <p:extLst>
      <p:ext uri="{BB962C8B-B14F-4D97-AF65-F5344CB8AC3E}">
        <p14:creationId xmlns:p14="http://schemas.microsoft.com/office/powerpoint/2010/main" val="150717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95B3-B6FB-504E-8F16-C330971D6E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C8117-59D4-914F-AB25-8D8227D6F4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469AA3-345C-2A43-8FFB-E75C6674862E}"/>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5" name="Footer Placeholder 4">
            <a:extLst>
              <a:ext uri="{FF2B5EF4-FFF2-40B4-BE49-F238E27FC236}">
                <a16:creationId xmlns:a16="http://schemas.microsoft.com/office/drawing/2014/main" id="{18CF3CB8-6916-8E4A-A6C8-719C1799B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B889F-FDCA-A24D-AA54-8C5E3CFEAABE}"/>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2078478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F580-1880-904E-9B30-3937FE6A4B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37756E-D0C5-D249-9062-3B1486B2D2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9E170-1957-3044-B956-10CB47F15E07}"/>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5" name="Footer Placeholder 4">
            <a:extLst>
              <a:ext uri="{FF2B5EF4-FFF2-40B4-BE49-F238E27FC236}">
                <a16:creationId xmlns:a16="http://schemas.microsoft.com/office/drawing/2014/main" id="{64D358AD-A7C2-6342-99D0-23DADE224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9163D-A29C-FD45-B0BB-6C2C62477C76}"/>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2116840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B916D-52C1-7E4D-819C-A57E791A04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49AD8D-B579-654D-A1F1-4B7B196E0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9344D-183C-9342-AF50-EF43AA944E83}"/>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5" name="Footer Placeholder 4">
            <a:extLst>
              <a:ext uri="{FF2B5EF4-FFF2-40B4-BE49-F238E27FC236}">
                <a16:creationId xmlns:a16="http://schemas.microsoft.com/office/drawing/2014/main" id="{B9C3ACF3-664E-CB40-B76F-0056E9D1F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900EF-9BA5-B543-9D62-D847444413DD}"/>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416312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2D64F-6AC3-1849-8589-9B0F7C6B5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1F40-C0DB-4A40-BDA0-BA0C7D5B10C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C5A0BC0-4EAD-6343-92CA-97565A10D493}"/>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5" name="Footer Placeholder 4">
            <a:extLst>
              <a:ext uri="{FF2B5EF4-FFF2-40B4-BE49-F238E27FC236}">
                <a16:creationId xmlns:a16="http://schemas.microsoft.com/office/drawing/2014/main" id="{7D47E7DC-605B-D548-B3C4-5F0815B26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9E15-A27F-1943-ACA4-B46B43B3766D}"/>
              </a:ext>
            </a:extLst>
          </p:cNvPr>
          <p:cNvSpPr>
            <a:spLocks noGrp="1"/>
          </p:cNvSpPr>
          <p:nvPr>
            <p:ph type="sldNum" sz="quarter" idx="12"/>
          </p:nvPr>
        </p:nvSpPr>
        <p:spPr/>
        <p:txBody>
          <a:bodyPr/>
          <a:lstStyle/>
          <a:p>
            <a:fld id="{8C00AB90-33FC-7A49-B8C9-DE1F4C3C2904}" type="slidenum">
              <a:rPr lang="en-US" smtClean="0"/>
              <a:t>‹#›</a:t>
            </a:fld>
            <a:endParaRPr lang="en-US" dirty="0"/>
          </a:p>
        </p:txBody>
      </p:sp>
      <p:sp>
        <p:nvSpPr>
          <p:cNvPr id="8" name="TextBox 7">
            <a:extLst>
              <a:ext uri="{FF2B5EF4-FFF2-40B4-BE49-F238E27FC236}">
                <a16:creationId xmlns:a16="http://schemas.microsoft.com/office/drawing/2014/main" id="{B23A92B5-8144-C544-9224-109A25787B8D}"/>
              </a:ext>
            </a:extLst>
          </p:cNvPr>
          <p:cNvSpPr txBox="1"/>
          <p:nvPr userDrawn="1"/>
        </p:nvSpPr>
        <p:spPr>
          <a:xfrm>
            <a:off x="5308600" y="-393700"/>
            <a:ext cx="184731" cy="369332"/>
          </a:xfrm>
          <a:prstGeom prst="rect">
            <a:avLst/>
          </a:prstGeom>
          <a:blipFill dpi="0" rotWithShape="0">
            <a:blip r:embed="rId2"/>
            <a:srcRect/>
            <a:stretch>
              <a:fillRect l="90000" t="90000"/>
            </a:stretch>
          </a:blipFill>
        </p:spPr>
        <p:txBody>
          <a:bodyPr wrap="none" rtlCol="0">
            <a:spAutoFit/>
          </a:bodyPr>
          <a:lstStyle/>
          <a:p>
            <a:endParaRPr lang="en-US" dirty="0"/>
          </a:p>
        </p:txBody>
      </p:sp>
    </p:spTree>
    <p:extLst>
      <p:ext uri="{BB962C8B-B14F-4D97-AF65-F5344CB8AC3E}">
        <p14:creationId xmlns:p14="http://schemas.microsoft.com/office/powerpoint/2010/main" val="359013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3357-7260-F24F-A038-4D7348366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D97AF6-373C-7043-8D94-7C782AC9AE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86D8FC-A1DA-4846-8F8D-2E8B6ECADC86}"/>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5" name="Footer Placeholder 4">
            <a:extLst>
              <a:ext uri="{FF2B5EF4-FFF2-40B4-BE49-F238E27FC236}">
                <a16:creationId xmlns:a16="http://schemas.microsoft.com/office/drawing/2014/main" id="{DCCF936D-D3F5-6C40-9B5F-2C5327787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8BA38-FC89-0E46-8705-646F83474F4D}"/>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131185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57F1-E148-E947-AA8F-7674CD1B44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0B9BCD-8B14-9C4D-9633-6EE8C1CF6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42159-B3CD-DA4A-9C02-F1E8DE0492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DB4737-020C-0247-AF3B-58AE17A1AEF2}"/>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6" name="Footer Placeholder 5">
            <a:extLst>
              <a:ext uri="{FF2B5EF4-FFF2-40B4-BE49-F238E27FC236}">
                <a16:creationId xmlns:a16="http://schemas.microsoft.com/office/drawing/2014/main" id="{BC2DB405-4ED4-A348-AE55-7644E0452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98FEF-4043-414B-A40C-8B87912AACD9}"/>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311928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BF77-1421-754C-8518-FA52F52B74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119055-E454-004D-A1F6-91A3CCB07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2B6C1-1A48-E549-919E-1364006E32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ABA66-8A65-154E-80EE-EA5E90F949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7882B7-73BD-A74F-BB9B-FE4A06739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C36B3-05BF-0644-B743-50E7FF0117E3}"/>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8" name="Footer Placeholder 7">
            <a:extLst>
              <a:ext uri="{FF2B5EF4-FFF2-40B4-BE49-F238E27FC236}">
                <a16:creationId xmlns:a16="http://schemas.microsoft.com/office/drawing/2014/main" id="{EE6AE5E4-48EC-B149-B080-0810B33587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D7A97C-3A92-0549-9002-7D9BF5DC89CE}"/>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5247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3189-E806-C04A-B9BE-527F5E9A83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B325FD-6607-C94E-B2E9-CD27403466F2}"/>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4" name="Footer Placeholder 3">
            <a:extLst>
              <a:ext uri="{FF2B5EF4-FFF2-40B4-BE49-F238E27FC236}">
                <a16:creationId xmlns:a16="http://schemas.microsoft.com/office/drawing/2014/main" id="{32A7AA32-3C24-EA45-B8F3-46CEF6F2CC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F56DD5-2777-174D-B01C-5B257A00F258}"/>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369026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CE388-B7AD-4446-B8DD-7EA2F782EEC6}"/>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3" name="Footer Placeholder 2">
            <a:extLst>
              <a:ext uri="{FF2B5EF4-FFF2-40B4-BE49-F238E27FC236}">
                <a16:creationId xmlns:a16="http://schemas.microsoft.com/office/drawing/2014/main" id="{7BC45609-416B-7F4F-806B-CEC7D8246E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0BA5A-7BEE-0B47-9A51-ACC20FDA06CC}"/>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2469797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6888-FAAD-6646-B1A5-9666ED30B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965388-6C5F-DA44-BEEB-FE7349E7C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D651C7-14F9-FF48-8687-1570D6575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F2BBA-72CA-0041-9B7D-AF568A65C356}"/>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6" name="Footer Placeholder 5">
            <a:extLst>
              <a:ext uri="{FF2B5EF4-FFF2-40B4-BE49-F238E27FC236}">
                <a16:creationId xmlns:a16="http://schemas.microsoft.com/office/drawing/2014/main" id="{4E41A310-1EBF-0446-A062-3F04CAD6E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3CCF88-E136-5E4C-BD1D-503F6E597BF1}"/>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204992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3DD6-D43A-CA40-A899-683B46363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BE0E9A-FF24-BE4B-8272-D0BD3557C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CE9CE-DA1F-1148-A387-BBBE66F1D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4F73D-4FC5-D540-989D-F925888CCB2C}"/>
              </a:ext>
            </a:extLst>
          </p:cNvPr>
          <p:cNvSpPr>
            <a:spLocks noGrp="1"/>
          </p:cNvSpPr>
          <p:nvPr>
            <p:ph type="dt" sz="half" idx="10"/>
          </p:nvPr>
        </p:nvSpPr>
        <p:spPr/>
        <p:txBody>
          <a:bodyPr/>
          <a:lstStyle/>
          <a:p>
            <a:fld id="{9F219539-B987-3E45-BEC5-0A9EA5643B01}" type="datetimeFigureOut">
              <a:rPr lang="en-US" smtClean="0"/>
              <a:t>6/6/21</a:t>
            </a:fld>
            <a:endParaRPr lang="en-US"/>
          </a:p>
        </p:txBody>
      </p:sp>
      <p:sp>
        <p:nvSpPr>
          <p:cNvPr id="6" name="Footer Placeholder 5">
            <a:extLst>
              <a:ext uri="{FF2B5EF4-FFF2-40B4-BE49-F238E27FC236}">
                <a16:creationId xmlns:a16="http://schemas.microsoft.com/office/drawing/2014/main" id="{EC616332-9843-6249-A077-D32BC5C17B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3475A-FCDB-774D-B7B6-3DD448633DBF}"/>
              </a:ext>
            </a:extLst>
          </p:cNvPr>
          <p:cNvSpPr>
            <a:spLocks noGrp="1"/>
          </p:cNvSpPr>
          <p:nvPr>
            <p:ph type="sldNum" sz="quarter" idx="12"/>
          </p:nvPr>
        </p:nvSpPr>
        <p:spPr/>
        <p:txBody>
          <a:bodyPr/>
          <a:lstStyle/>
          <a:p>
            <a:fld id="{8C00AB90-33FC-7A49-B8C9-DE1F4C3C2904}" type="slidenum">
              <a:rPr lang="en-US" smtClean="0"/>
              <a:t>‹#›</a:t>
            </a:fld>
            <a:endParaRPr lang="en-US"/>
          </a:p>
        </p:txBody>
      </p:sp>
    </p:spTree>
    <p:extLst>
      <p:ext uri="{BB962C8B-B14F-4D97-AF65-F5344CB8AC3E}">
        <p14:creationId xmlns:p14="http://schemas.microsoft.com/office/powerpoint/2010/main" val="51628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4B874F-1B91-1E43-B8CA-081368577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79B21F-49C1-E04F-A9B4-C77292882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20943-37D4-1B47-941F-5F3277DD5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19539-B987-3E45-BEC5-0A9EA5643B01}" type="datetimeFigureOut">
              <a:rPr lang="en-US" smtClean="0"/>
              <a:t>6/6/21</a:t>
            </a:fld>
            <a:endParaRPr lang="en-US"/>
          </a:p>
        </p:txBody>
      </p:sp>
      <p:sp>
        <p:nvSpPr>
          <p:cNvPr id="5" name="Footer Placeholder 4">
            <a:extLst>
              <a:ext uri="{FF2B5EF4-FFF2-40B4-BE49-F238E27FC236}">
                <a16:creationId xmlns:a16="http://schemas.microsoft.com/office/drawing/2014/main" id="{DBBF4A35-0989-7845-A1D8-EB361C851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3B3697-3CB0-A94A-A69D-138EB14BD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0AB90-33FC-7A49-B8C9-DE1F4C3C2904}" type="slidenum">
              <a:rPr lang="en-US" smtClean="0"/>
              <a:t>‹#›</a:t>
            </a:fld>
            <a:endParaRPr lang="en-US"/>
          </a:p>
        </p:txBody>
      </p:sp>
    </p:spTree>
    <p:extLst>
      <p:ext uri="{BB962C8B-B14F-4D97-AF65-F5344CB8AC3E}">
        <p14:creationId xmlns:p14="http://schemas.microsoft.com/office/powerpoint/2010/main" val="1021497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10.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1.svg"/><Relationship Id="rId5" Type="http://schemas.openxmlformats.org/officeDocument/2006/relationships/diagramQuickStyle" Target="../diagrams/quickStyle1.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sv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2.tiff"/><Relationship Id="rId7" Type="http://schemas.openxmlformats.org/officeDocument/2006/relationships/hyperlink" Target="https://researchautism.org/sex-ed-guid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s://vkc.mc.vanderbilt.edu/HealthyBodies/" TargetMode="Externa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Stepenskym@gmail.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tiff"/><Relationship Id="rId4" Type="http://schemas.openxmlformats.org/officeDocument/2006/relationships/image" Target="../media/image52.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F52FA86-C3DD-4F70-B904-E1E09E782152}"/>
              </a:ext>
            </a:extLst>
          </p:cNvPr>
          <p:cNvSpPr txBox="1"/>
          <p:nvPr/>
        </p:nvSpPr>
        <p:spPr>
          <a:xfrm>
            <a:off x="702891" y="2309150"/>
            <a:ext cx="9326789" cy="3046988"/>
          </a:xfrm>
          <a:prstGeom prst="rect">
            <a:avLst/>
          </a:prstGeom>
          <a:noFill/>
        </p:spPr>
        <p:txBody>
          <a:bodyPr wrap="square">
            <a:spAutoFit/>
          </a:bodyPr>
          <a:lstStyle/>
          <a:p>
            <a:r>
              <a:rPr lang="en-US" sz="4000" b="1" dirty="0">
                <a:solidFill>
                  <a:srgbClr val="23165A"/>
                </a:solidFill>
              </a:rPr>
              <a:t>Let’s Talk About Sex!</a:t>
            </a:r>
          </a:p>
          <a:p>
            <a:r>
              <a:rPr lang="en-US" sz="4000" b="1" dirty="0">
                <a:solidFill>
                  <a:srgbClr val="23165A"/>
                </a:solidFill>
              </a:rPr>
              <a:t>Sexuality &amp; Developmental Disabilities:</a:t>
            </a:r>
          </a:p>
          <a:p>
            <a:r>
              <a:rPr lang="en-US" sz="2800" dirty="0"/>
              <a:t>A crash course for parents and caregivers</a:t>
            </a:r>
          </a:p>
          <a:p>
            <a:endParaRPr lang="en-US" sz="2800" dirty="0">
              <a:latin typeface="Pribambas" panose="02000000000000000000" pitchFamily="2" charset="0"/>
            </a:endParaRPr>
          </a:p>
          <a:p>
            <a:r>
              <a:rPr lang="en-US" sz="2800" dirty="0"/>
              <a:t>Marsha </a:t>
            </a:r>
            <a:r>
              <a:rPr lang="en-US" sz="2800" dirty="0" err="1"/>
              <a:t>Stepensky</a:t>
            </a:r>
            <a:r>
              <a:rPr lang="en-US" sz="2800" dirty="0"/>
              <a:t> Dorn, </a:t>
            </a:r>
            <a:r>
              <a:rPr lang="en-US" sz="2800" dirty="0" err="1"/>
              <a:t>MS.Ed</a:t>
            </a:r>
            <a:r>
              <a:rPr lang="en-US" sz="2800" dirty="0"/>
              <a:t>, BCBA</a:t>
            </a:r>
            <a:endParaRPr lang="en-US" sz="2000" dirty="0">
              <a:cs typeface="Calibri" panose="020F0502020204030204" pitchFamily="34" charset="0"/>
            </a:endParaRPr>
          </a:p>
          <a:p>
            <a:endParaRPr lang="en-US" sz="2800" dirty="0">
              <a:latin typeface="Pribambas" panose="02000000000000000000" pitchFamily="2" charset="0"/>
            </a:endParaRPr>
          </a:p>
        </p:txBody>
      </p:sp>
      <p:sp>
        <p:nvSpPr>
          <p:cNvPr id="24" name="Triangle 23">
            <a:extLst>
              <a:ext uri="{FF2B5EF4-FFF2-40B4-BE49-F238E27FC236}">
                <a16:creationId xmlns:a16="http://schemas.microsoft.com/office/drawing/2014/main" id="{C47E3329-C468-DE42-9D2E-9A64AB1F81DD}"/>
              </a:ext>
            </a:extLst>
          </p:cNvPr>
          <p:cNvSpPr/>
          <p:nvPr/>
        </p:nvSpPr>
        <p:spPr>
          <a:xfrm>
            <a:off x="9254013" y="4352081"/>
            <a:ext cx="2937987" cy="2505919"/>
          </a:xfrm>
          <a:prstGeom prst="triangle">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B053DAF2-5012-A247-9B81-0FE61B5E0B63}"/>
              </a:ext>
            </a:extLst>
          </p:cNvPr>
          <p:cNvSpPr/>
          <p:nvPr/>
        </p:nvSpPr>
        <p:spPr>
          <a:xfrm rot="10800000">
            <a:off x="7717961" y="-924872"/>
            <a:ext cx="2937987" cy="2505919"/>
          </a:xfrm>
          <a:prstGeom prst="triangle">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791A7B30-AFEC-C54F-A9A0-9F0B87FF1680}"/>
              </a:ext>
            </a:extLst>
          </p:cNvPr>
          <p:cNvSpPr/>
          <p:nvPr/>
        </p:nvSpPr>
        <p:spPr>
          <a:xfrm rot="10800000">
            <a:off x="10808348" y="-851300"/>
            <a:ext cx="2937987" cy="2505919"/>
          </a:xfrm>
          <a:prstGeom prst="triangle">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CFB0579C-3854-0B48-B84B-239ECEB9A21B}"/>
              </a:ext>
            </a:extLst>
          </p:cNvPr>
          <p:cNvSpPr/>
          <p:nvPr/>
        </p:nvSpPr>
        <p:spPr>
          <a:xfrm rot="10800000">
            <a:off x="9254013" y="1726960"/>
            <a:ext cx="2937987" cy="2505919"/>
          </a:xfrm>
          <a:prstGeom prst="triangle">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4A2A7EC5-E521-2F4D-B089-40F6B7F3C248}"/>
              </a:ext>
            </a:extLst>
          </p:cNvPr>
          <p:cNvSpPr/>
          <p:nvPr/>
        </p:nvSpPr>
        <p:spPr>
          <a:xfrm rot="10800000">
            <a:off x="10808348" y="4352080"/>
            <a:ext cx="2937987" cy="2505919"/>
          </a:xfrm>
          <a:prstGeom prst="triangle">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2543FBCB-755F-D94C-BC26-FDA2022BC9AF}"/>
              </a:ext>
            </a:extLst>
          </p:cNvPr>
          <p:cNvSpPr/>
          <p:nvPr/>
        </p:nvSpPr>
        <p:spPr>
          <a:xfrm>
            <a:off x="9254013" y="-873187"/>
            <a:ext cx="2937987" cy="2505919"/>
          </a:xfrm>
          <a:prstGeom prst="triangle">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8AE56639-FAF8-104E-9411-D28B9FC19ED4}"/>
              </a:ext>
            </a:extLst>
          </p:cNvPr>
          <p:cNvSpPr/>
          <p:nvPr/>
        </p:nvSpPr>
        <p:spPr>
          <a:xfrm>
            <a:off x="10811349" y="1773819"/>
            <a:ext cx="2937987" cy="2505919"/>
          </a:xfrm>
          <a:prstGeom prst="triangle">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582DDA9-D5AC-2446-AC54-CF748D0CC1FA}"/>
              </a:ext>
            </a:extLst>
          </p:cNvPr>
          <p:cNvSpPr txBox="1"/>
          <p:nvPr/>
        </p:nvSpPr>
        <p:spPr>
          <a:xfrm>
            <a:off x="92336" y="6444342"/>
            <a:ext cx="6884452" cy="276999"/>
          </a:xfrm>
          <a:prstGeom prst="rect">
            <a:avLst/>
          </a:prstGeom>
          <a:noFill/>
        </p:spPr>
        <p:txBody>
          <a:bodyPr wrap="square" rtlCol="0">
            <a:spAutoFit/>
          </a:bodyPr>
          <a:lstStyle/>
          <a:p>
            <a:r>
              <a:rPr lang="en-US" sz="1200" dirty="0"/>
              <a:t>PG County Parents of Children with Down Syndrome – June 7, 2021</a:t>
            </a:r>
          </a:p>
        </p:txBody>
      </p:sp>
    </p:spTree>
    <p:extLst>
      <p:ext uri="{BB962C8B-B14F-4D97-AF65-F5344CB8AC3E}">
        <p14:creationId xmlns:p14="http://schemas.microsoft.com/office/powerpoint/2010/main" val="1196047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919674-1720-5E49-8428-49E9C4428C63}"/>
              </a:ext>
            </a:extLst>
          </p:cNvPr>
          <p:cNvSpPr/>
          <p:nvPr/>
        </p:nvSpPr>
        <p:spPr>
          <a:xfrm>
            <a:off x="733063" y="2228671"/>
            <a:ext cx="6096000" cy="1938992"/>
          </a:xfrm>
          <a:prstGeom prst="rect">
            <a:avLst/>
          </a:prstGeom>
        </p:spPr>
        <p:txBody>
          <a:bodyPr>
            <a:spAutoFit/>
          </a:bodyPr>
          <a:lstStyle/>
          <a:p>
            <a:pPr algn="ctr"/>
            <a:r>
              <a:rPr lang="en-US" sz="2400" b="1" i="0" dirty="0">
                <a:solidFill>
                  <a:srgbClr val="0F1111"/>
                </a:solidFill>
                <a:effectLst/>
                <a:latin typeface="Calibri" panose="020F0502020204030204" pitchFamily="34" charset="0"/>
                <a:cs typeface="Calibri" panose="020F0502020204030204" pitchFamily="34" charset="0"/>
              </a:rPr>
              <a:t>Sex Positive Talks to Have With Kids: A guide to raising sexually healthy, informed, empowered young people</a:t>
            </a:r>
          </a:p>
          <a:p>
            <a:pPr algn="ctr"/>
            <a:endParaRPr lang="en-US" sz="2400" b="1" dirty="0">
              <a:solidFill>
                <a:srgbClr val="0F1111"/>
              </a:solidFill>
              <a:latin typeface="Calibri" panose="020F0502020204030204" pitchFamily="34" charset="0"/>
              <a:cs typeface="Calibri" panose="020F0502020204030204" pitchFamily="34" charset="0"/>
            </a:endParaRPr>
          </a:p>
          <a:p>
            <a:pPr algn="ctr"/>
            <a:r>
              <a:rPr lang="en-US" sz="2400" b="1" i="0" dirty="0">
                <a:solidFill>
                  <a:srgbClr val="0F1111"/>
                </a:solidFill>
                <a:effectLst/>
                <a:latin typeface="Calibri" panose="020F0502020204030204" pitchFamily="34" charset="0"/>
                <a:cs typeface="Calibri" panose="020F0502020204030204" pitchFamily="34" charset="0"/>
              </a:rPr>
              <a:t>By: Melissa </a:t>
            </a:r>
            <a:r>
              <a:rPr lang="en-US" sz="2400" b="1" i="0" dirty="0" err="1">
                <a:solidFill>
                  <a:srgbClr val="0F1111"/>
                </a:solidFill>
                <a:effectLst/>
                <a:latin typeface="Calibri" panose="020F0502020204030204" pitchFamily="34" charset="0"/>
                <a:cs typeface="Calibri" panose="020F0502020204030204" pitchFamily="34" charset="0"/>
              </a:rPr>
              <a:t>Pintor</a:t>
            </a:r>
            <a:r>
              <a:rPr lang="en-US" sz="2400" b="1" i="0" dirty="0">
                <a:solidFill>
                  <a:srgbClr val="0F1111"/>
                </a:solidFill>
                <a:effectLst/>
                <a:latin typeface="Calibri" panose="020F0502020204030204" pitchFamily="34" charset="0"/>
                <a:cs typeface="Calibri" panose="020F0502020204030204" pitchFamily="34" charset="0"/>
              </a:rPr>
              <a:t> </a:t>
            </a:r>
            <a:r>
              <a:rPr lang="en-US" sz="2400" b="1" i="0" dirty="0" err="1">
                <a:solidFill>
                  <a:srgbClr val="0F1111"/>
                </a:solidFill>
                <a:effectLst/>
                <a:latin typeface="Calibri" panose="020F0502020204030204" pitchFamily="34" charset="0"/>
                <a:cs typeface="Calibri" panose="020F0502020204030204" pitchFamily="34" charset="0"/>
              </a:rPr>
              <a:t>Carnagey</a:t>
            </a:r>
            <a:r>
              <a:rPr lang="en-US" sz="2400" b="1" i="0" dirty="0">
                <a:solidFill>
                  <a:srgbClr val="0F1111"/>
                </a:solidFill>
                <a:effectLst/>
                <a:latin typeface="Calibri" panose="020F0502020204030204" pitchFamily="34" charset="0"/>
                <a:cs typeface="Calibri" panose="020F0502020204030204" pitchFamily="34" charset="0"/>
              </a:rPr>
              <a:t>, LBSW</a:t>
            </a:r>
          </a:p>
        </p:txBody>
      </p:sp>
      <p:pic>
        <p:nvPicPr>
          <p:cNvPr id="7" name="Picture 6">
            <a:extLst>
              <a:ext uri="{FF2B5EF4-FFF2-40B4-BE49-F238E27FC236}">
                <a16:creationId xmlns:a16="http://schemas.microsoft.com/office/drawing/2014/main" id="{9A1A8E9F-D753-364F-824C-0D29DEDB46DB}"/>
              </a:ext>
            </a:extLst>
          </p:cNvPr>
          <p:cNvPicPr>
            <a:picLocks noChangeAspect="1"/>
          </p:cNvPicPr>
          <p:nvPr/>
        </p:nvPicPr>
        <p:blipFill>
          <a:blip r:embed="rId3"/>
          <a:stretch>
            <a:fillRect/>
          </a:stretch>
        </p:blipFill>
        <p:spPr>
          <a:xfrm>
            <a:off x="6829063" y="221684"/>
            <a:ext cx="4352081" cy="6414632"/>
          </a:xfrm>
          <a:prstGeom prst="rect">
            <a:avLst/>
          </a:prstGeom>
        </p:spPr>
      </p:pic>
    </p:spTree>
    <p:extLst>
      <p:ext uri="{BB962C8B-B14F-4D97-AF65-F5344CB8AC3E}">
        <p14:creationId xmlns:p14="http://schemas.microsoft.com/office/powerpoint/2010/main" val="329347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4E44A14-90C7-48C8-B6FB-F5A8B831E1BC}"/>
              </a:ext>
            </a:extLst>
          </p:cNvPr>
          <p:cNvGraphicFramePr>
            <a:graphicFrameLocks noGrp="1"/>
          </p:cNvGraphicFramePr>
          <p:nvPr>
            <p:ph idx="1"/>
            <p:extLst>
              <p:ext uri="{D42A27DB-BD31-4B8C-83A1-F6EECF244321}">
                <p14:modId xmlns:p14="http://schemas.microsoft.com/office/powerpoint/2010/main" val="2974755732"/>
              </p:ext>
            </p:extLst>
          </p:nvPr>
        </p:nvGraphicFramePr>
        <p:xfrm>
          <a:off x="454025" y="131742"/>
          <a:ext cx="11283950" cy="532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Baby crawling outline">
            <a:extLst>
              <a:ext uri="{FF2B5EF4-FFF2-40B4-BE49-F238E27FC236}">
                <a16:creationId xmlns:a16="http://schemas.microsoft.com/office/drawing/2014/main" id="{6F0A3CF1-30EC-5747-A245-94A149E32C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4025" y="6047227"/>
            <a:ext cx="810772" cy="810772"/>
          </a:xfrm>
          <a:prstGeom prst="rect">
            <a:avLst/>
          </a:prstGeom>
        </p:spPr>
      </p:pic>
      <p:pic>
        <p:nvPicPr>
          <p:cNvPr id="11" name="Graphic 10" descr="Child with balloon outline">
            <a:extLst>
              <a:ext uri="{FF2B5EF4-FFF2-40B4-BE49-F238E27FC236}">
                <a16:creationId xmlns:a16="http://schemas.microsoft.com/office/drawing/2014/main" id="{D0D3B64A-FD68-CD46-8600-B5C1A00BE4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14366" y="5618111"/>
            <a:ext cx="1196563" cy="1196563"/>
          </a:xfrm>
          <a:prstGeom prst="rect">
            <a:avLst/>
          </a:prstGeom>
        </p:spPr>
      </p:pic>
      <p:pic>
        <p:nvPicPr>
          <p:cNvPr id="13" name="Graphic 12" descr="Man with cane outline">
            <a:extLst>
              <a:ext uri="{FF2B5EF4-FFF2-40B4-BE49-F238E27FC236}">
                <a16:creationId xmlns:a16="http://schemas.microsoft.com/office/drawing/2014/main" id="{0F481EFA-F344-4949-AB09-1F972221D9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94090" y="5716075"/>
            <a:ext cx="1043886" cy="1043886"/>
          </a:xfrm>
          <a:prstGeom prst="rect">
            <a:avLst/>
          </a:prstGeom>
        </p:spPr>
      </p:pic>
      <p:pic>
        <p:nvPicPr>
          <p:cNvPr id="15" name="Graphic 14" descr="Woman outline">
            <a:extLst>
              <a:ext uri="{FF2B5EF4-FFF2-40B4-BE49-F238E27FC236}">
                <a16:creationId xmlns:a16="http://schemas.microsoft.com/office/drawing/2014/main" id="{1CE2D1EE-62D4-CD4C-8296-7C6B0BD86B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31421" y="5698524"/>
            <a:ext cx="1159476" cy="1159476"/>
          </a:xfrm>
          <a:prstGeom prst="rect">
            <a:avLst/>
          </a:prstGeom>
        </p:spPr>
      </p:pic>
      <p:pic>
        <p:nvPicPr>
          <p:cNvPr id="17" name="Graphic 16" descr="Person in wheelchair outline">
            <a:extLst>
              <a:ext uri="{FF2B5EF4-FFF2-40B4-BE49-F238E27FC236}">
                <a16:creationId xmlns:a16="http://schemas.microsoft.com/office/drawing/2014/main" id="{13977F10-C970-1A41-ACF1-456B0EC93CF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00380" y="5724865"/>
            <a:ext cx="1096140" cy="1096140"/>
          </a:xfrm>
          <a:prstGeom prst="rect">
            <a:avLst/>
          </a:prstGeom>
        </p:spPr>
      </p:pic>
    </p:spTree>
    <p:extLst>
      <p:ext uri="{BB962C8B-B14F-4D97-AF65-F5344CB8AC3E}">
        <p14:creationId xmlns:p14="http://schemas.microsoft.com/office/powerpoint/2010/main" val="1506946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2" name="Picture 1">
            <a:extLst>
              <a:ext uri="{FF2B5EF4-FFF2-40B4-BE49-F238E27FC236}">
                <a16:creationId xmlns:a16="http://schemas.microsoft.com/office/drawing/2014/main" id="{04A9E640-8154-7B4A-B14E-D38297ACEA61}"/>
              </a:ext>
            </a:extLst>
          </p:cNvPr>
          <p:cNvPicPr>
            <a:picLocks noChangeAspect="1"/>
          </p:cNvPicPr>
          <p:nvPr/>
        </p:nvPicPr>
        <p:blipFill rotWithShape="1">
          <a:blip r:embed="rId3"/>
          <a:srcRect l="17401" r="17101" b="-1"/>
          <a:stretch/>
        </p:blipFill>
        <p:spPr>
          <a:xfrm>
            <a:off x="0" y="0"/>
            <a:ext cx="4646726" cy="6857990"/>
          </a:xfrm>
          <a:prstGeom prst="rect">
            <a:avLst/>
          </a:prstGeom>
        </p:spPr>
      </p:pic>
      <p:sp>
        <p:nvSpPr>
          <p:cNvPr id="107" name="Google Shape;107;p19"/>
          <p:cNvSpPr txBox="1">
            <a:spLocks noGrp="1"/>
          </p:cNvSpPr>
          <p:nvPr>
            <p:ph type="title"/>
          </p:nvPr>
        </p:nvSpPr>
        <p:spPr>
          <a:xfrm>
            <a:off x="4970109" y="183690"/>
            <a:ext cx="6730277" cy="1609344"/>
          </a:xfrm>
          <a:prstGeom prst="rect">
            <a:avLst/>
          </a:prstGeom>
          <a:ln>
            <a:noFill/>
          </a:ln>
        </p:spPr>
        <p:txBody>
          <a:bodyPr spcFirstLastPara="1" vert="horz" lIns="109710" tIns="54840" rIns="109710" bIns="54840" rtlCol="0" anchorCtr="0">
            <a:normAutofit/>
          </a:bodyPr>
          <a:lstStyle/>
          <a:p>
            <a:pPr>
              <a:spcBef>
                <a:spcPts val="0"/>
              </a:spcBef>
              <a:buSzPts val="1800"/>
            </a:pPr>
            <a:r>
              <a:rPr lang="en-US" sz="3200" b="1" dirty="0">
                <a:solidFill>
                  <a:srgbClr val="23165A"/>
                </a:solidFill>
                <a:latin typeface="+mn-lt"/>
              </a:rPr>
              <a:t>What Does Sexual Health Mean?</a:t>
            </a:r>
          </a:p>
          <a:p>
            <a:pPr>
              <a:spcBef>
                <a:spcPts val="0"/>
              </a:spcBef>
              <a:buSzPts val="1800"/>
            </a:pPr>
            <a:endParaRPr lang="en-US" sz="3200" dirty="0"/>
          </a:p>
        </p:txBody>
      </p:sp>
      <p:sp>
        <p:nvSpPr>
          <p:cNvPr id="108" name="Google Shape;108;p19"/>
          <p:cNvSpPr txBox="1">
            <a:spLocks noGrp="1"/>
          </p:cNvSpPr>
          <p:nvPr>
            <p:ph idx="1"/>
          </p:nvPr>
        </p:nvSpPr>
        <p:spPr>
          <a:xfrm>
            <a:off x="4970109" y="1089462"/>
            <a:ext cx="6730276" cy="4679066"/>
          </a:xfrm>
          <a:prstGeom prst="rect">
            <a:avLst/>
          </a:prstGeom>
        </p:spPr>
        <p:txBody>
          <a:bodyPr spcFirstLastPara="1" vert="horz" lIns="109710" tIns="54840" rIns="109710" bIns="54840" rtlCol="0" anchorCtr="0">
            <a:normAutofit fontScale="77500" lnSpcReduction="20000"/>
          </a:bodyPr>
          <a:lstStyle/>
          <a:p>
            <a:pPr marL="121920" indent="0">
              <a:spcBef>
                <a:spcPts val="0"/>
              </a:spcBef>
              <a:buClr>
                <a:srgbClr val="0B3066"/>
              </a:buClr>
              <a:buSzPts val="2000"/>
              <a:buNone/>
            </a:pPr>
            <a:endParaRPr lang="en-US" sz="1500" dirty="0"/>
          </a:p>
          <a:p>
            <a:pPr marL="121920" indent="0">
              <a:spcBef>
                <a:spcPts val="0"/>
              </a:spcBef>
              <a:buClr>
                <a:srgbClr val="0B3066"/>
              </a:buClr>
              <a:buSzPts val="2000"/>
              <a:buNone/>
            </a:pPr>
            <a:r>
              <a:rPr lang="en-US" dirty="0">
                <a:cs typeface="Calibri" panose="020F0502020204030204" pitchFamily="34" charset="0"/>
              </a:rPr>
              <a:t>I feel good about myself and my body.</a:t>
            </a:r>
          </a:p>
          <a:p>
            <a:pPr marL="121920" indent="0">
              <a:spcBef>
                <a:spcPts val="0"/>
              </a:spcBef>
              <a:buClr>
                <a:srgbClr val="0B3066"/>
              </a:buClr>
              <a:buSzPts val="2000"/>
              <a:buNone/>
            </a:pPr>
            <a:endParaRPr lang="en-US" dirty="0">
              <a:cs typeface="Calibri" panose="020F0502020204030204" pitchFamily="34" charset="0"/>
            </a:endParaRPr>
          </a:p>
          <a:p>
            <a:pPr marL="121920" indent="0">
              <a:spcBef>
                <a:spcPts val="0"/>
              </a:spcBef>
              <a:buClr>
                <a:srgbClr val="0B3066"/>
              </a:buClr>
              <a:buSzPts val="2000"/>
              <a:buNone/>
            </a:pPr>
            <a:r>
              <a:rPr lang="en-US" dirty="0">
                <a:cs typeface="Calibri" panose="020F0502020204030204" pitchFamily="34" charset="0"/>
              </a:rPr>
              <a:t>I understand my body, the different parts, and how they work.</a:t>
            </a:r>
          </a:p>
          <a:p>
            <a:pPr marL="121920" indent="0">
              <a:spcBef>
                <a:spcPts val="0"/>
              </a:spcBef>
              <a:buClr>
                <a:srgbClr val="0B3066"/>
              </a:buClr>
              <a:buSzPts val="2000"/>
              <a:buNone/>
            </a:pPr>
            <a:endParaRPr lang="en-US" dirty="0">
              <a:cs typeface="Calibri" panose="020F0502020204030204" pitchFamily="34" charset="0"/>
            </a:endParaRPr>
          </a:p>
          <a:p>
            <a:pPr marL="121920" indent="0">
              <a:spcBef>
                <a:spcPts val="0"/>
              </a:spcBef>
              <a:buClr>
                <a:srgbClr val="0B3066"/>
              </a:buClr>
              <a:buSzPts val="2000"/>
              <a:buNone/>
            </a:pPr>
            <a:r>
              <a:rPr lang="en-US" dirty="0">
                <a:cs typeface="Calibri" panose="020F0502020204030204" pitchFamily="34" charset="0"/>
              </a:rPr>
              <a:t>I have good self-esteem.</a:t>
            </a:r>
          </a:p>
          <a:p>
            <a:pPr marL="121920" indent="0">
              <a:spcBef>
                <a:spcPts val="0"/>
              </a:spcBef>
              <a:buClr>
                <a:srgbClr val="0B3066"/>
              </a:buClr>
              <a:buSzPts val="2000"/>
              <a:buNone/>
            </a:pPr>
            <a:endParaRPr lang="en-US" dirty="0">
              <a:cs typeface="Calibri" panose="020F0502020204030204" pitchFamily="34" charset="0"/>
            </a:endParaRPr>
          </a:p>
          <a:p>
            <a:pPr marL="121920" indent="0">
              <a:spcBef>
                <a:spcPts val="0"/>
              </a:spcBef>
              <a:buClr>
                <a:srgbClr val="0B3066"/>
              </a:buClr>
              <a:buSzPts val="2000"/>
              <a:buNone/>
            </a:pPr>
            <a:r>
              <a:rPr lang="en-US" dirty="0">
                <a:cs typeface="Calibri" panose="020F0502020204030204" pitchFamily="34" charset="0"/>
              </a:rPr>
              <a:t>I feel good about my gender identity and sexual orientation.</a:t>
            </a:r>
          </a:p>
          <a:p>
            <a:pPr marL="121920" indent="0">
              <a:spcBef>
                <a:spcPts val="0"/>
              </a:spcBef>
              <a:buClr>
                <a:srgbClr val="0B3066"/>
              </a:buClr>
              <a:buSzPts val="2000"/>
              <a:buNone/>
            </a:pPr>
            <a:endParaRPr lang="en-US" dirty="0">
              <a:cs typeface="Calibri" panose="020F0502020204030204" pitchFamily="34" charset="0"/>
            </a:endParaRPr>
          </a:p>
          <a:p>
            <a:pPr marL="121920" indent="0">
              <a:spcBef>
                <a:spcPts val="0"/>
              </a:spcBef>
              <a:buClr>
                <a:srgbClr val="0B3066"/>
              </a:buClr>
              <a:buSzPts val="2000"/>
              <a:buNone/>
            </a:pPr>
            <a:r>
              <a:rPr lang="en-US" dirty="0">
                <a:cs typeface="Calibri" panose="020F0502020204030204" pitchFamily="34" charset="0"/>
              </a:rPr>
              <a:t>I have relationships (romantic and platonic) that are healthy, positive, and make me happy. </a:t>
            </a:r>
          </a:p>
          <a:p>
            <a:pPr marL="121920" indent="0">
              <a:spcBef>
                <a:spcPts val="0"/>
              </a:spcBef>
              <a:buClr>
                <a:srgbClr val="0B3066"/>
              </a:buClr>
              <a:buSzPts val="2000"/>
              <a:buNone/>
            </a:pPr>
            <a:endParaRPr lang="en-US" dirty="0">
              <a:cs typeface="Calibri" panose="020F0502020204030204" pitchFamily="34" charset="0"/>
            </a:endParaRPr>
          </a:p>
          <a:p>
            <a:pPr marL="121920" indent="0">
              <a:spcBef>
                <a:spcPts val="0"/>
              </a:spcBef>
              <a:buClr>
                <a:srgbClr val="0B3066"/>
              </a:buClr>
              <a:buSzPts val="2000"/>
              <a:buNone/>
            </a:pPr>
            <a:r>
              <a:rPr lang="en-US" dirty="0">
                <a:cs typeface="Calibri" panose="020F0502020204030204" pitchFamily="34" charset="0"/>
              </a:rPr>
              <a:t>I have access to sexual health information so I can make healthy decisions about my body. </a:t>
            </a:r>
          </a:p>
          <a:p>
            <a:pPr marL="121920" indent="0">
              <a:spcBef>
                <a:spcPts val="0"/>
              </a:spcBef>
              <a:buClr>
                <a:srgbClr val="0B3066"/>
              </a:buClr>
              <a:buSzPts val="2000"/>
              <a:buNone/>
            </a:pPr>
            <a:endParaRPr lang="en-US" dirty="0">
              <a:cs typeface="Calibri" panose="020F0502020204030204" pitchFamily="34" charset="0"/>
            </a:endParaRPr>
          </a:p>
          <a:p>
            <a:pPr marL="121920" indent="0">
              <a:spcBef>
                <a:spcPts val="0"/>
              </a:spcBef>
              <a:buClr>
                <a:srgbClr val="0B3066"/>
              </a:buClr>
              <a:buSzPts val="2000"/>
              <a:buNone/>
            </a:pPr>
            <a:r>
              <a:rPr lang="en-US" dirty="0">
                <a:cs typeface="Calibri" panose="020F0502020204030204" pitchFamily="34" charset="0"/>
              </a:rPr>
              <a:t>I have access to sexual health information so I can avoid STIs, unintended pregnancy, and other challenges.</a:t>
            </a:r>
          </a:p>
          <a:p>
            <a:pPr indent="0">
              <a:spcBef>
                <a:spcPts val="0"/>
              </a:spcBef>
              <a:buNone/>
            </a:pPr>
            <a:endParaRPr lang="en-US" sz="1500" b="1" dirty="0"/>
          </a:p>
          <a:p>
            <a:pPr marL="548640" indent="0">
              <a:spcBef>
                <a:spcPts val="0"/>
              </a:spcBef>
              <a:buSzPts val="1800"/>
              <a:buNone/>
            </a:pPr>
            <a:endParaRPr lang="en-US" sz="1500" dirty="0"/>
          </a:p>
          <a:p>
            <a:pPr marL="0" indent="0">
              <a:spcBef>
                <a:spcPts val="432"/>
              </a:spcBef>
              <a:buSzPts val="1800"/>
              <a:buNone/>
            </a:pPr>
            <a:endParaRPr lang="en-US" sz="1500" dirty="0"/>
          </a:p>
        </p:txBody>
      </p:sp>
    </p:spTree>
    <p:extLst>
      <p:ext uri="{BB962C8B-B14F-4D97-AF65-F5344CB8AC3E}">
        <p14:creationId xmlns:p14="http://schemas.microsoft.com/office/powerpoint/2010/main" val="295210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Sexual education classes should just be listening to a baby cry for 5 hours  straight while watching the same cartoon on repeat. | Pregnancy Ecard">
            <a:extLst>
              <a:ext uri="{FF2B5EF4-FFF2-40B4-BE49-F238E27FC236}">
                <a16:creationId xmlns:a16="http://schemas.microsoft.com/office/drawing/2014/main" id="{C0DF4E28-4060-46A0-8A93-4E6C84E64675}"/>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6677" r="2" b="4567"/>
          <a:stretch/>
        </p:blipFill>
        <p:spPr bwMode="auto">
          <a:xfrm>
            <a:off x="1697620" y="414128"/>
            <a:ext cx="8796760" cy="546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931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7" name="Title 6">
            <a:extLst>
              <a:ext uri="{FF2B5EF4-FFF2-40B4-BE49-F238E27FC236}">
                <a16:creationId xmlns:a16="http://schemas.microsoft.com/office/drawing/2014/main" id="{248895B3-3FE3-4FD4-A6E7-8B8932816EF4}"/>
              </a:ext>
            </a:extLst>
          </p:cNvPr>
          <p:cNvSpPr>
            <a:spLocks noGrp="1"/>
          </p:cNvSpPr>
          <p:nvPr>
            <p:ph type="title"/>
          </p:nvPr>
        </p:nvSpPr>
        <p:spPr>
          <a:xfrm>
            <a:off x="1066800" y="103772"/>
            <a:ext cx="10058400" cy="1172240"/>
          </a:xfrm>
        </p:spPr>
        <p:txBody>
          <a:bodyPr>
            <a:normAutofit/>
          </a:bodyPr>
          <a:lstStyle/>
          <a:p>
            <a:pPr algn="ctr"/>
            <a:r>
              <a:rPr lang="en-US" sz="3200" b="1" dirty="0">
                <a:solidFill>
                  <a:srgbClr val="23165A"/>
                </a:solidFill>
                <a:latin typeface="+mn-lt"/>
              </a:rPr>
              <a:t>Important Concepts</a:t>
            </a:r>
          </a:p>
        </p:txBody>
      </p:sp>
      <p:sp>
        <p:nvSpPr>
          <p:cNvPr id="4" name="Text Placeholder 3">
            <a:extLst>
              <a:ext uri="{FF2B5EF4-FFF2-40B4-BE49-F238E27FC236}">
                <a16:creationId xmlns:a16="http://schemas.microsoft.com/office/drawing/2014/main" id="{A228CB94-3F1A-4B41-B265-70BE189BC88B}"/>
              </a:ext>
            </a:extLst>
          </p:cNvPr>
          <p:cNvSpPr>
            <a:spLocks noGrp="1"/>
          </p:cNvSpPr>
          <p:nvPr>
            <p:ph type="body" idx="1"/>
          </p:nvPr>
        </p:nvSpPr>
        <p:spPr>
          <a:xfrm>
            <a:off x="1066800" y="1276012"/>
            <a:ext cx="4754880" cy="734392"/>
          </a:xfrm>
        </p:spPr>
        <p:txBody>
          <a:bodyPr>
            <a:normAutofit/>
          </a:bodyPr>
          <a:lstStyle/>
          <a:p>
            <a:pPr algn="ctr"/>
            <a:r>
              <a:rPr lang="en-US" sz="2400" dirty="0">
                <a:solidFill>
                  <a:srgbClr val="23165A"/>
                </a:solidFill>
              </a:rPr>
              <a:t>Preschool - Elementary</a:t>
            </a:r>
          </a:p>
        </p:txBody>
      </p:sp>
      <p:sp>
        <p:nvSpPr>
          <p:cNvPr id="157" name="Google Shape;157;p25"/>
          <p:cNvSpPr txBox="1">
            <a:spLocks noGrp="1"/>
          </p:cNvSpPr>
          <p:nvPr>
            <p:ph sz="half" idx="2"/>
          </p:nvPr>
        </p:nvSpPr>
        <p:spPr>
          <a:xfrm>
            <a:off x="929640" y="2251216"/>
            <a:ext cx="5029200" cy="3154162"/>
          </a:xfrm>
          <a:prstGeom prst="rect">
            <a:avLst/>
          </a:prstGeom>
        </p:spPr>
        <p:txBody>
          <a:bodyPr spcFirstLastPara="1" vert="horz" lIns="91440" tIns="45720" rIns="91440" bIns="45720" rtlCol="0" anchorCtr="0">
            <a:noAutofit/>
          </a:bodyPr>
          <a:lstStyle/>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Body Parts/Functions*</a:t>
            </a:r>
          </a:p>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Boys vs. Girls</a:t>
            </a:r>
          </a:p>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Public vs. Private</a:t>
            </a:r>
          </a:p>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Introduction to puberty/body changes </a:t>
            </a:r>
          </a:p>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Appropriate vs. Inappropriate touching</a:t>
            </a:r>
          </a:p>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Hygiene </a:t>
            </a:r>
          </a:p>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Toileting</a:t>
            </a:r>
          </a:p>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Dressing</a:t>
            </a:r>
          </a:p>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Avoidance of danger</a:t>
            </a:r>
          </a:p>
          <a:p>
            <a:pPr marL="56693" indent="0" algn="ctr">
              <a:lnSpc>
                <a:spcPct val="100000"/>
              </a:lnSpc>
              <a:spcBef>
                <a:spcPts val="0"/>
              </a:spcBef>
              <a:buNone/>
            </a:pPr>
            <a:r>
              <a:rPr lang="en-US" sz="1800" b="1" dirty="0">
                <a:solidFill>
                  <a:schemeClr val="accent6">
                    <a:lumMod val="75000"/>
                  </a:schemeClr>
                </a:solidFill>
                <a:latin typeface="Calibri" panose="020F0502020204030204" pitchFamily="34" charset="0"/>
                <a:cs typeface="Calibri" panose="020F0502020204030204" pitchFamily="34" charset="0"/>
              </a:rPr>
              <a:t>Decision Making</a:t>
            </a:r>
          </a:p>
          <a:p>
            <a:pPr marL="56693" indent="0" algn="ctr">
              <a:lnSpc>
                <a:spcPct val="100000"/>
              </a:lnSpc>
              <a:spcBef>
                <a:spcPts val="0"/>
              </a:spcBef>
              <a:buNone/>
            </a:pPr>
            <a:r>
              <a:rPr lang="en-US" sz="1800" b="1" dirty="0">
                <a:solidFill>
                  <a:schemeClr val="accent6">
                    <a:lumMod val="75000"/>
                  </a:schemeClr>
                </a:solidFill>
                <a:latin typeface="Calibri" panose="020F0502020204030204" pitchFamily="34" charset="0"/>
                <a:cs typeface="Calibri" panose="020F0502020204030204" pitchFamily="34" charset="0"/>
              </a:rPr>
              <a:t>Saying NO</a:t>
            </a:r>
          </a:p>
          <a:p>
            <a:pPr marL="56693" indent="0" algn="ctr">
              <a:lnSpc>
                <a:spcPct val="100000"/>
              </a:lnSpc>
              <a:spcBef>
                <a:spcPts val="0"/>
              </a:spcBef>
              <a:buNone/>
            </a:pPr>
            <a:r>
              <a:rPr lang="en-US" sz="1800" dirty="0">
                <a:latin typeface="Calibri" panose="020F0502020204030204" pitchFamily="34" charset="0"/>
                <a:cs typeface="Calibri" panose="020F0502020204030204" pitchFamily="34" charset="0"/>
              </a:rPr>
              <a:t>Secrets about being touched are </a:t>
            </a:r>
            <a:r>
              <a:rPr lang="en-US" sz="1800" b="1" dirty="0">
                <a:latin typeface="Calibri" panose="020F0502020204030204" pitchFamily="34" charset="0"/>
                <a:cs typeface="Calibri" panose="020F0502020204030204" pitchFamily="34" charset="0"/>
              </a:rPr>
              <a:t>NOT OK</a:t>
            </a:r>
          </a:p>
        </p:txBody>
      </p:sp>
      <p:sp>
        <p:nvSpPr>
          <p:cNvPr id="5" name="Text Placeholder 4">
            <a:extLst>
              <a:ext uri="{FF2B5EF4-FFF2-40B4-BE49-F238E27FC236}">
                <a16:creationId xmlns:a16="http://schemas.microsoft.com/office/drawing/2014/main" id="{8963738D-8BE3-4AAE-93C3-11456B6D0F87}"/>
              </a:ext>
            </a:extLst>
          </p:cNvPr>
          <p:cNvSpPr>
            <a:spLocks noGrp="1"/>
          </p:cNvSpPr>
          <p:nvPr>
            <p:ph type="body" sz="quarter" idx="3"/>
          </p:nvPr>
        </p:nvSpPr>
        <p:spPr>
          <a:xfrm>
            <a:off x="6096000" y="1479696"/>
            <a:ext cx="5499827" cy="640080"/>
          </a:xfrm>
        </p:spPr>
        <p:txBody>
          <a:bodyPr>
            <a:noAutofit/>
          </a:bodyPr>
          <a:lstStyle/>
          <a:p>
            <a:pPr algn="ctr"/>
            <a:r>
              <a:rPr lang="en-US" sz="2400" dirty="0">
                <a:solidFill>
                  <a:srgbClr val="23165A"/>
                </a:solidFill>
              </a:rPr>
              <a:t>Adolescence – Adulthood </a:t>
            </a:r>
          </a:p>
          <a:p>
            <a:pPr algn="ctr"/>
            <a:r>
              <a:rPr lang="en-US" sz="1400" b="0" dirty="0">
                <a:solidFill>
                  <a:srgbClr val="23165A"/>
                </a:solidFill>
              </a:rPr>
              <a:t>(the learning never stops!!)</a:t>
            </a:r>
          </a:p>
        </p:txBody>
      </p:sp>
      <p:sp>
        <p:nvSpPr>
          <p:cNvPr id="6" name="Content Placeholder 5">
            <a:extLst>
              <a:ext uri="{FF2B5EF4-FFF2-40B4-BE49-F238E27FC236}">
                <a16:creationId xmlns:a16="http://schemas.microsoft.com/office/drawing/2014/main" id="{53D915BE-FB12-4882-984D-18B859A32F5C}"/>
              </a:ext>
            </a:extLst>
          </p:cNvPr>
          <p:cNvSpPr>
            <a:spLocks noGrp="1"/>
          </p:cNvSpPr>
          <p:nvPr>
            <p:ph sz="quarter" idx="4"/>
          </p:nvPr>
        </p:nvSpPr>
        <p:spPr>
          <a:xfrm>
            <a:off x="6096000" y="2251215"/>
            <a:ext cx="5407229" cy="4042075"/>
          </a:xfrm>
        </p:spPr>
        <p:txBody>
          <a:bodyPr>
            <a:noAutofit/>
          </a:bodyPr>
          <a:lstStyle/>
          <a:p>
            <a:pPr marL="0" indent="0" algn="ctr">
              <a:lnSpc>
                <a:spcPct val="100000"/>
              </a:lnSpc>
              <a:spcBef>
                <a:spcPts val="0"/>
              </a:spcBef>
              <a:buNone/>
            </a:pPr>
            <a:r>
              <a:rPr lang="en-US" sz="1800" dirty="0">
                <a:latin typeface="Calibri" panose="020F0502020204030204" pitchFamily="34" charset="0"/>
                <a:cs typeface="Calibri" panose="020F0502020204030204" pitchFamily="34" charset="0"/>
              </a:rPr>
              <a:t>Puberty</a:t>
            </a:r>
          </a:p>
          <a:p>
            <a:pPr marL="0" indent="0" algn="ctr">
              <a:lnSpc>
                <a:spcPct val="100000"/>
              </a:lnSpc>
              <a:spcBef>
                <a:spcPts val="0"/>
              </a:spcBef>
              <a:buNone/>
            </a:pPr>
            <a:r>
              <a:rPr lang="en-US" sz="1800" b="1" dirty="0">
                <a:solidFill>
                  <a:schemeClr val="accent6">
                    <a:lumMod val="75000"/>
                  </a:schemeClr>
                </a:solidFill>
                <a:latin typeface="Calibri" panose="020F0502020204030204" pitchFamily="34" charset="0"/>
                <a:cs typeface="Calibri" panose="020F0502020204030204" pitchFamily="34" charset="0"/>
              </a:rPr>
              <a:t>Consent (self and others)</a:t>
            </a:r>
          </a:p>
          <a:p>
            <a:pPr marL="0" indent="0" algn="ctr">
              <a:lnSpc>
                <a:spcPct val="100000"/>
              </a:lnSpc>
              <a:spcBef>
                <a:spcPts val="0"/>
              </a:spcBef>
              <a:buNone/>
            </a:pPr>
            <a:r>
              <a:rPr lang="en-US" sz="1800" b="1" dirty="0">
                <a:solidFill>
                  <a:schemeClr val="accent6">
                    <a:lumMod val="75000"/>
                  </a:schemeClr>
                </a:solidFill>
                <a:latin typeface="Calibri" panose="020F0502020204030204" pitchFamily="34" charset="0"/>
                <a:cs typeface="Calibri" panose="020F0502020204030204" pitchFamily="34" charset="0"/>
              </a:rPr>
              <a:t>Decisions Making</a:t>
            </a:r>
          </a:p>
          <a:p>
            <a:pPr marL="0" indent="0" algn="ctr">
              <a:lnSpc>
                <a:spcPct val="100000"/>
              </a:lnSpc>
              <a:spcBef>
                <a:spcPts val="0"/>
              </a:spcBef>
              <a:buNone/>
            </a:pPr>
            <a:r>
              <a:rPr lang="en-US" sz="1800" b="1" dirty="0">
                <a:solidFill>
                  <a:schemeClr val="accent6">
                    <a:lumMod val="75000"/>
                  </a:schemeClr>
                </a:solidFill>
                <a:latin typeface="Calibri" panose="020F0502020204030204" pitchFamily="34" charset="0"/>
                <a:cs typeface="Calibri" panose="020F0502020204030204" pitchFamily="34" charset="0"/>
              </a:rPr>
              <a:t>Saying NO</a:t>
            </a:r>
          </a:p>
          <a:p>
            <a:pPr marL="0" indent="0" algn="ctr">
              <a:lnSpc>
                <a:spcPct val="100000"/>
              </a:lnSpc>
              <a:spcBef>
                <a:spcPts val="0"/>
              </a:spcBef>
              <a:buNone/>
            </a:pPr>
            <a:r>
              <a:rPr lang="en-US" sz="1800" dirty="0">
                <a:latin typeface="Calibri" panose="020F0502020204030204" pitchFamily="34" charset="0"/>
                <a:cs typeface="Calibri" panose="020F0502020204030204" pitchFamily="34" charset="0"/>
              </a:rPr>
              <a:t>Menstruation, ejaculation, ‘wet dreams’</a:t>
            </a:r>
          </a:p>
          <a:p>
            <a:pPr marL="0" indent="0" algn="ctr">
              <a:lnSpc>
                <a:spcPct val="100000"/>
              </a:lnSpc>
              <a:spcBef>
                <a:spcPts val="0"/>
              </a:spcBef>
              <a:buNone/>
            </a:pPr>
            <a:r>
              <a:rPr lang="en-US" sz="1800" dirty="0">
                <a:latin typeface="Calibri" panose="020F0502020204030204" pitchFamily="34" charset="0"/>
                <a:cs typeface="Calibri" panose="020F0502020204030204" pitchFamily="34" charset="0"/>
              </a:rPr>
              <a:t>Solo sex  </a:t>
            </a:r>
          </a:p>
          <a:p>
            <a:pPr marL="0" indent="0" algn="ctr">
              <a:lnSpc>
                <a:spcPct val="100000"/>
              </a:lnSpc>
              <a:spcBef>
                <a:spcPts val="0"/>
              </a:spcBef>
              <a:buNone/>
            </a:pPr>
            <a:r>
              <a:rPr lang="en-US" sz="1800" dirty="0">
                <a:latin typeface="Calibri" panose="020F0502020204030204" pitchFamily="34" charset="0"/>
                <a:cs typeface="Calibri" panose="020F0502020204030204" pitchFamily="34" charset="0"/>
              </a:rPr>
              <a:t>Public Restroom Use</a:t>
            </a:r>
          </a:p>
          <a:p>
            <a:pPr marL="0" indent="0" algn="ctr">
              <a:lnSpc>
                <a:spcPct val="100000"/>
              </a:lnSpc>
              <a:spcBef>
                <a:spcPts val="0"/>
              </a:spcBef>
              <a:buNone/>
            </a:pPr>
            <a:r>
              <a:rPr lang="en-US" sz="1800" dirty="0">
                <a:latin typeface="Calibri" panose="020F0502020204030204" pitchFamily="34" charset="0"/>
                <a:cs typeface="Calibri" panose="020F0502020204030204" pitchFamily="34" charset="0"/>
              </a:rPr>
              <a:t>Gender Identify, Sexual Orientation</a:t>
            </a:r>
          </a:p>
          <a:p>
            <a:pPr marL="0" indent="0" algn="ctr">
              <a:lnSpc>
                <a:spcPct val="100000"/>
              </a:lnSpc>
              <a:spcBef>
                <a:spcPts val="0"/>
              </a:spcBef>
              <a:buNone/>
            </a:pPr>
            <a:r>
              <a:rPr lang="en-US" sz="1800" dirty="0">
                <a:latin typeface="Calibri" panose="020F0502020204030204" pitchFamily="34" charset="0"/>
                <a:cs typeface="Calibri" panose="020F0502020204030204" pitchFamily="34" charset="0"/>
              </a:rPr>
              <a:t>Attraction, sexual feelings, friendships, relationships, dating, break ups</a:t>
            </a:r>
          </a:p>
          <a:p>
            <a:pPr marL="0" indent="0" algn="ctr">
              <a:lnSpc>
                <a:spcPct val="100000"/>
              </a:lnSpc>
              <a:spcBef>
                <a:spcPts val="0"/>
              </a:spcBef>
              <a:buNone/>
            </a:pPr>
            <a:r>
              <a:rPr lang="en-US" sz="1800" dirty="0">
                <a:latin typeface="Calibri" panose="020F0502020204030204" pitchFamily="34" charset="0"/>
                <a:cs typeface="Calibri" panose="020F0502020204030204" pitchFamily="34" charset="0"/>
              </a:rPr>
              <a:t>Laws regarding sex, sexuality, consent</a:t>
            </a:r>
          </a:p>
          <a:p>
            <a:pPr marL="0" indent="0" algn="ctr">
              <a:lnSpc>
                <a:spcPct val="100000"/>
              </a:lnSpc>
              <a:spcBef>
                <a:spcPts val="0"/>
              </a:spcBef>
              <a:buNone/>
            </a:pPr>
            <a:r>
              <a:rPr lang="en-US" sz="1800" dirty="0">
                <a:latin typeface="Calibri" panose="020F0502020204030204" pitchFamily="34" charset="0"/>
                <a:cs typeface="Calibri" panose="020F0502020204030204" pitchFamily="34" charset="0"/>
              </a:rPr>
              <a:t>Pregnancy, safe sex, birth control</a:t>
            </a:r>
          </a:p>
          <a:p>
            <a:pPr marL="0" indent="0" algn="ctr">
              <a:lnSpc>
                <a:spcPct val="100000"/>
              </a:lnSpc>
              <a:spcBef>
                <a:spcPts val="0"/>
              </a:spcBef>
              <a:buNone/>
            </a:pPr>
            <a:r>
              <a:rPr lang="en-US" sz="1800" dirty="0">
                <a:latin typeface="Calibri" panose="020F0502020204030204" pitchFamily="34" charset="0"/>
                <a:cs typeface="Calibri" panose="020F0502020204030204" pitchFamily="34" charset="0"/>
              </a:rPr>
              <a:t>Personal Responsibility, decision making</a:t>
            </a:r>
          </a:p>
          <a:p>
            <a:pPr marL="0" indent="0" algn="ctr">
              <a:lnSpc>
                <a:spcPct val="100000"/>
              </a:lnSpc>
              <a:spcBef>
                <a:spcPts val="0"/>
              </a:spcBef>
              <a:buNone/>
            </a:pPr>
            <a:r>
              <a:rPr lang="en-US" sz="1800" b="1" dirty="0">
                <a:solidFill>
                  <a:srgbClr val="7030A0"/>
                </a:solidFill>
                <a:latin typeface="Calibri" panose="020F0502020204030204" pitchFamily="34" charset="0"/>
                <a:cs typeface="Calibri" panose="020F0502020204030204" pitchFamily="34" charset="0"/>
              </a:rPr>
              <a:t>Social Skills </a:t>
            </a:r>
            <a:r>
              <a:rPr lang="en-US" sz="1800" dirty="0">
                <a:latin typeface="Calibri" panose="020F0502020204030204" pitchFamily="34" charset="0"/>
                <a:cs typeface="Calibri" panose="020F0502020204030204" pitchFamily="34" charset="0"/>
              </a:rPr>
              <a:t>– ‘Hidden Rules,’ bathroom etiquette, flirting vs. harassing, etc. </a:t>
            </a:r>
          </a:p>
          <a:p>
            <a:pPr marL="0" indent="0" algn="ctr">
              <a:lnSpc>
                <a:spcPct val="100000"/>
              </a:lnSpc>
              <a:spcBef>
                <a:spcPts val="0"/>
              </a:spcBef>
              <a:buNone/>
            </a:pP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4050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ns-restroom-etiquette">
            <a:extLst>
              <a:ext uri="{FF2B5EF4-FFF2-40B4-BE49-F238E27FC236}">
                <a16:creationId xmlns:a16="http://schemas.microsoft.com/office/drawing/2014/main" id="{C21896FA-A0B1-454B-8205-876B8CC622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991"/>
          <a:stretch/>
        </p:blipFill>
        <p:spPr bwMode="auto">
          <a:xfrm>
            <a:off x="848421" y="22499"/>
            <a:ext cx="5711078" cy="65899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ns-restroom-etiquette">
            <a:extLst>
              <a:ext uri="{FF2B5EF4-FFF2-40B4-BE49-F238E27FC236}">
                <a16:creationId xmlns:a16="http://schemas.microsoft.com/office/drawing/2014/main" id="{49FFA5D3-F24C-423A-B4CE-B7463298FA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009"/>
          <a:stretch/>
        </p:blipFill>
        <p:spPr bwMode="auto">
          <a:xfrm>
            <a:off x="6406920" y="1458410"/>
            <a:ext cx="5495157" cy="539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749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6D02A4-4D81-4E0E-8A14-E7CC1908A8DD}"/>
              </a:ext>
            </a:extLst>
          </p:cNvPr>
          <p:cNvPicPr>
            <a:picLocks noChangeAspect="1"/>
          </p:cNvPicPr>
          <p:nvPr/>
        </p:nvPicPr>
        <p:blipFill>
          <a:blip r:embed="rId3"/>
          <a:stretch>
            <a:fillRect/>
          </a:stretch>
        </p:blipFill>
        <p:spPr>
          <a:xfrm>
            <a:off x="3344962" y="1226916"/>
            <a:ext cx="3787156" cy="5544993"/>
          </a:xfrm>
          <a:prstGeom prst="rect">
            <a:avLst/>
          </a:prstGeom>
        </p:spPr>
      </p:pic>
      <p:pic>
        <p:nvPicPr>
          <p:cNvPr id="3074" name="Picture 2">
            <a:extLst>
              <a:ext uri="{FF2B5EF4-FFF2-40B4-BE49-F238E27FC236}">
                <a16:creationId xmlns:a16="http://schemas.microsoft.com/office/drawing/2014/main" id="{2F3285AC-094D-40B6-BE85-ED501C9ACFC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8009" y="224987"/>
            <a:ext cx="3453292" cy="4607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80F750-4ADF-472A-9014-29D4DCED47C6}"/>
              </a:ext>
            </a:extLst>
          </p:cNvPr>
          <p:cNvSpPr txBox="1"/>
          <p:nvPr/>
        </p:nvSpPr>
        <p:spPr>
          <a:xfrm>
            <a:off x="7268901" y="572228"/>
            <a:ext cx="4502618" cy="5724644"/>
          </a:xfrm>
          <a:prstGeom prst="rect">
            <a:avLst/>
          </a:prstGeom>
          <a:noFill/>
        </p:spPr>
        <p:txBody>
          <a:bodyPr wrap="square" rtlCol="0">
            <a:spAutoFit/>
          </a:bodyPr>
          <a:lstStyle/>
          <a:p>
            <a:r>
              <a:rPr lang="en-US" sz="2200" b="1" dirty="0">
                <a:solidFill>
                  <a:srgbClr val="23165A"/>
                </a:solidFill>
                <a:latin typeface="Calibri" panose="020F0502020204030204" pitchFamily="34" charset="0"/>
                <a:cs typeface="Calibri" panose="020F0502020204030204" pitchFamily="34" charset="0"/>
              </a:rPr>
              <a:t>Even if you think someone’s hair is pretty, do not touch it.</a:t>
            </a:r>
          </a:p>
          <a:p>
            <a:endParaRPr lang="en-US" sz="2200" b="1" dirty="0">
              <a:solidFill>
                <a:srgbClr val="23165A"/>
              </a:solidFill>
              <a:latin typeface="Calibri" panose="020F0502020204030204" pitchFamily="34" charset="0"/>
              <a:cs typeface="Calibri" panose="020F0502020204030204" pitchFamily="34" charset="0"/>
            </a:endParaRPr>
          </a:p>
          <a:p>
            <a:r>
              <a:rPr lang="en-US" sz="2200" b="1" dirty="0">
                <a:solidFill>
                  <a:srgbClr val="23165A"/>
                </a:solidFill>
                <a:latin typeface="Calibri" panose="020F0502020204030204" pitchFamily="34" charset="0"/>
                <a:cs typeface="Calibri" panose="020F0502020204030204" pitchFamily="34" charset="0"/>
              </a:rPr>
              <a:t>Two people can have the same thing (shirt, bag, cell phone, etc.).</a:t>
            </a:r>
          </a:p>
          <a:p>
            <a:endParaRPr lang="en-US" sz="2200" b="1" dirty="0">
              <a:solidFill>
                <a:srgbClr val="23165A"/>
              </a:solidFill>
              <a:latin typeface="Calibri" panose="020F0502020204030204" pitchFamily="34" charset="0"/>
              <a:cs typeface="Calibri" panose="020F0502020204030204" pitchFamily="34" charset="0"/>
            </a:endParaRPr>
          </a:p>
          <a:p>
            <a:r>
              <a:rPr lang="en-US" sz="2200" b="1" dirty="0">
                <a:solidFill>
                  <a:srgbClr val="23165A"/>
                </a:solidFill>
                <a:latin typeface="Calibri" panose="020F0502020204030204" pitchFamily="34" charset="0"/>
                <a:cs typeface="Calibri" panose="020F0502020204030204" pitchFamily="34" charset="0"/>
              </a:rPr>
              <a:t>Don’t point out ‘funny bumps’ on peoples’ faces or ask them if they have pimples.</a:t>
            </a:r>
          </a:p>
          <a:p>
            <a:endParaRPr lang="en-US" sz="2200" b="1" dirty="0">
              <a:solidFill>
                <a:srgbClr val="23165A"/>
              </a:solidFill>
              <a:latin typeface="Calibri" panose="020F0502020204030204" pitchFamily="34" charset="0"/>
              <a:cs typeface="Calibri" panose="020F0502020204030204" pitchFamily="34" charset="0"/>
            </a:endParaRPr>
          </a:p>
          <a:p>
            <a:r>
              <a:rPr lang="en-US" sz="2200" b="1" dirty="0">
                <a:solidFill>
                  <a:srgbClr val="23165A"/>
                </a:solidFill>
                <a:latin typeface="Calibri" panose="020F0502020204030204" pitchFamily="34" charset="0"/>
                <a:cs typeface="Calibri" panose="020F0502020204030204" pitchFamily="34" charset="0"/>
              </a:rPr>
              <a:t>Do not tell inappropriate jokes to a group of girls, if you are a boy, such as jokes about private parts, etc.</a:t>
            </a:r>
          </a:p>
          <a:p>
            <a:endParaRPr lang="en-US" i="1" dirty="0">
              <a:solidFill>
                <a:srgbClr val="23165A"/>
              </a:solidFill>
            </a:endParaRPr>
          </a:p>
          <a:p>
            <a:r>
              <a:rPr lang="en-US" sz="2200" b="1" dirty="0">
                <a:solidFill>
                  <a:srgbClr val="23165A"/>
                </a:solidFill>
                <a:latin typeface="Calibri" panose="020F0502020204030204" pitchFamily="34" charset="0"/>
                <a:cs typeface="Calibri" panose="020F0502020204030204" pitchFamily="34" charset="0"/>
              </a:rPr>
              <a:t>If you like a boy or girl, you often pretend you don’t like them at all.</a:t>
            </a:r>
          </a:p>
          <a:p>
            <a:endParaRPr lang="en-US" i="1" dirty="0">
              <a:solidFill>
                <a:srgbClr val="23165A"/>
              </a:solidFill>
            </a:endParaRPr>
          </a:p>
        </p:txBody>
      </p:sp>
    </p:spTree>
    <p:extLst>
      <p:ext uri="{BB962C8B-B14F-4D97-AF65-F5344CB8AC3E}">
        <p14:creationId xmlns:p14="http://schemas.microsoft.com/office/powerpoint/2010/main" val="1956188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82AAB3-B064-4F21-A3AF-47596AD34EE6}"/>
              </a:ext>
            </a:extLst>
          </p:cNvPr>
          <p:cNvPicPr>
            <a:picLocks noChangeAspect="1"/>
          </p:cNvPicPr>
          <p:nvPr/>
        </p:nvPicPr>
        <p:blipFill rotWithShape="1">
          <a:blip r:embed="rId3"/>
          <a:srcRect l="5598" r="14336"/>
          <a:stretch/>
        </p:blipFill>
        <p:spPr>
          <a:xfrm>
            <a:off x="2253064" y="658505"/>
            <a:ext cx="4263656" cy="5897829"/>
          </a:xfrm>
          <a:prstGeom prst="rect">
            <a:avLst/>
          </a:prstGeom>
        </p:spPr>
      </p:pic>
      <p:sp>
        <p:nvSpPr>
          <p:cNvPr id="6" name="TextBox 5">
            <a:extLst>
              <a:ext uri="{FF2B5EF4-FFF2-40B4-BE49-F238E27FC236}">
                <a16:creationId xmlns:a16="http://schemas.microsoft.com/office/drawing/2014/main" id="{ED498207-70BC-4512-84DB-3BF466DA3FC5}"/>
              </a:ext>
            </a:extLst>
          </p:cNvPr>
          <p:cNvSpPr txBox="1"/>
          <p:nvPr/>
        </p:nvSpPr>
        <p:spPr>
          <a:xfrm>
            <a:off x="7103326" y="2644169"/>
            <a:ext cx="3189249" cy="1569660"/>
          </a:xfrm>
          <a:prstGeom prst="rect">
            <a:avLst/>
          </a:prstGeom>
          <a:noFill/>
        </p:spPr>
        <p:txBody>
          <a:bodyPr wrap="square" rtlCol="0">
            <a:spAutoFit/>
          </a:bodyPr>
          <a:lstStyle/>
          <a:p>
            <a:pPr algn="ctr"/>
            <a:r>
              <a:rPr lang="en-US" sz="4800" b="1" dirty="0">
                <a:solidFill>
                  <a:srgbClr val="23165A"/>
                </a:solidFill>
              </a:rPr>
              <a:t>The Internet</a:t>
            </a:r>
          </a:p>
        </p:txBody>
      </p:sp>
    </p:spTree>
    <p:extLst>
      <p:ext uri="{BB962C8B-B14F-4D97-AF65-F5344CB8AC3E}">
        <p14:creationId xmlns:p14="http://schemas.microsoft.com/office/powerpoint/2010/main" val="1399552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A467-2BC3-4D4D-AF84-EAF7E24AD6BD}"/>
              </a:ext>
            </a:extLst>
          </p:cNvPr>
          <p:cNvSpPr>
            <a:spLocks noGrp="1"/>
          </p:cNvSpPr>
          <p:nvPr>
            <p:ph type="title"/>
          </p:nvPr>
        </p:nvSpPr>
        <p:spPr>
          <a:xfrm>
            <a:off x="3058455" y="0"/>
            <a:ext cx="6075090" cy="1609344"/>
          </a:xfrm>
          <a:ln>
            <a:noFill/>
          </a:ln>
        </p:spPr>
        <p:txBody>
          <a:bodyPr>
            <a:normAutofit/>
          </a:bodyPr>
          <a:lstStyle/>
          <a:p>
            <a:r>
              <a:rPr lang="en-US" sz="3600" b="1" dirty="0">
                <a:solidFill>
                  <a:srgbClr val="23165A"/>
                </a:solidFill>
                <a:latin typeface="+mn-lt"/>
              </a:rPr>
              <a:t>Public v. Private Discrimination</a:t>
            </a:r>
          </a:p>
        </p:txBody>
      </p:sp>
      <p:pic>
        <p:nvPicPr>
          <p:cNvPr id="5" name="Picture 4" descr="Diagram&#10;&#10;Description automatically generated">
            <a:extLst>
              <a:ext uri="{FF2B5EF4-FFF2-40B4-BE49-F238E27FC236}">
                <a16:creationId xmlns:a16="http://schemas.microsoft.com/office/drawing/2014/main" id="{4C7BADFB-BA0B-4B0B-BE4A-B88740E76E61}"/>
              </a:ext>
            </a:extLst>
          </p:cNvPr>
          <p:cNvPicPr>
            <a:picLocks noChangeAspect="1"/>
          </p:cNvPicPr>
          <p:nvPr/>
        </p:nvPicPr>
        <p:blipFill>
          <a:blip r:embed="rId3"/>
          <a:stretch>
            <a:fillRect/>
          </a:stretch>
        </p:blipFill>
        <p:spPr>
          <a:xfrm>
            <a:off x="193196" y="1928236"/>
            <a:ext cx="5807908" cy="3789658"/>
          </a:xfrm>
          <a:prstGeom prst="rect">
            <a:avLst/>
          </a:prstGeom>
        </p:spPr>
      </p:pic>
      <p:sp>
        <p:nvSpPr>
          <p:cNvPr id="3" name="Content Placeholder 2">
            <a:extLst>
              <a:ext uri="{FF2B5EF4-FFF2-40B4-BE49-F238E27FC236}">
                <a16:creationId xmlns:a16="http://schemas.microsoft.com/office/drawing/2014/main" id="{D7617E93-2E35-4DBF-9C20-27A4F4B05278}"/>
              </a:ext>
            </a:extLst>
          </p:cNvPr>
          <p:cNvSpPr>
            <a:spLocks noGrp="1"/>
          </p:cNvSpPr>
          <p:nvPr>
            <p:ph idx="1"/>
          </p:nvPr>
        </p:nvSpPr>
        <p:spPr>
          <a:xfrm>
            <a:off x="6190899" y="1609344"/>
            <a:ext cx="5299585" cy="4562856"/>
          </a:xfrm>
        </p:spPr>
        <p:txBody>
          <a:bodyPr>
            <a:normAutofit fontScale="92500" lnSpcReduction="10000"/>
          </a:bodyPr>
          <a:lstStyle/>
          <a:p>
            <a:pPr marL="0" indent="0">
              <a:buNone/>
            </a:pPr>
            <a:r>
              <a:rPr lang="en-US" dirty="0">
                <a:latin typeface="Calibri" panose="020F0502020204030204" pitchFamily="34" charset="0"/>
                <a:cs typeface="Calibri" panose="020F0502020204030204" pitchFamily="34" charset="0"/>
              </a:rPr>
              <a:t>From an early age, have clear and consistent with family rules about privacy</a:t>
            </a:r>
          </a:p>
          <a:p>
            <a:pPr marL="0" indent="0">
              <a:buNone/>
            </a:pPr>
            <a:r>
              <a:rPr lang="en-US" dirty="0">
                <a:latin typeface="Calibri" panose="020F0502020204030204" pitchFamily="34" charset="0"/>
                <a:cs typeface="Calibri" panose="020F0502020204030204" pitchFamily="34" charset="0"/>
              </a:rPr>
              <a:t>Restrict nudity in public parts of the house</a:t>
            </a:r>
          </a:p>
          <a:p>
            <a:pPr marL="0" indent="0">
              <a:buNone/>
            </a:pPr>
            <a:r>
              <a:rPr lang="en-US" dirty="0">
                <a:latin typeface="Calibri" panose="020F0502020204030204" pitchFamily="34" charset="0"/>
                <a:cs typeface="Calibri" panose="020F0502020204030204" pitchFamily="34" charset="0"/>
              </a:rPr>
              <a:t>Dress and undress in bedroom or bathroom</a:t>
            </a:r>
          </a:p>
          <a:p>
            <a:pPr marL="0" indent="0">
              <a:buNone/>
            </a:pPr>
            <a:r>
              <a:rPr lang="en-US" dirty="0">
                <a:latin typeface="Calibri" panose="020F0502020204030204" pitchFamily="34" charset="0"/>
                <a:cs typeface="Calibri" panose="020F0502020204030204" pitchFamily="34" charset="0"/>
              </a:rPr>
              <a:t>Close doors and window shades for private activities</a:t>
            </a:r>
          </a:p>
          <a:p>
            <a:pPr marL="0" indent="0">
              <a:buNone/>
            </a:pPr>
            <a:r>
              <a:rPr lang="en-US" dirty="0">
                <a:latin typeface="Calibri" panose="020F0502020204030204" pitchFamily="34" charset="0"/>
                <a:cs typeface="Calibri" panose="020F0502020204030204" pitchFamily="34" charset="0"/>
              </a:rPr>
              <a:t>Teach use of robe</a:t>
            </a:r>
          </a:p>
          <a:p>
            <a:pPr marL="0" indent="0">
              <a:buNone/>
            </a:pPr>
            <a:r>
              <a:rPr lang="en-US" dirty="0">
                <a:latin typeface="Calibri" panose="020F0502020204030204" pitchFamily="34" charset="0"/>
                <a:cs typeface="Calibri" panose="020F0502020204030204" pitchFamily="34" charset="0"/>
              </a:rPr>
              <a:t>Caregivers should model knocking on closed doors before going </a:t>
            </a:r>
          </a:p>
        </p:txBody>
      </p:sp>
      <p:sp>
        <p:nvSpPr>
          <p:cNvPr id="4" name="TextBox 3">
            <a:extLst>
              <a:ext uri="{FF2B5EF4-FFF2-40B4-BE49-F238E27FC236}">
                <a16:creationId xmlns:a16="http://schemas.microsoft.com/office/drawing/2014/main" id="{55AF60AB-7AF4-6B4B-ADF7-48AF43C8A4C9}"/>
              </a:ext>
            </a:extLst>
          </p:cNvPr>
          <p:cNvSpPr txBox="1"/>
          <p:nvPr/>
        </p:nvSpPr>
        <p:spPr>
          <a:xfrm>
            <a:off x="1685038" y="5852120"/>
            <a:ext cx="2824223" cy="646331"/>
          </a:xfrm>
          <a:prstGeom prst="rect">
            <a:avLst/>
          </a:prstGeom>
          <a:noFill/>
        </p:spPr>
        <p:txBody>
          <a:bodyPr wrap="square" rtlCol="0">
            <a:spAutoFit/>
          </a:bodyPr>
          <a:lstStyle/>
          <a:p>
            <a:pPr algn="ctr"/>
            <a:r>
              <a:rPr lang="en-US" dirty="0"/>
              <a:t>From: </a:t>
            </a:r>
            <a:r>
              <a:rPr lang="en-US" i="1" dirty="0"/>
              <a:t>Sex Ed Guide for Self-Advocates</a:t>
            </a:r>
          </a:p>
        </p:txBody>
      </p:sp>
    </p:spTree>
    <p:extLst>
      <p:ext uri="{BB962C8B-B14F-4D97-AF65-F5344CB8AC3E}">
        <p14:creationId xmlns:p14="http://schemas.microsoft.com/office/powerpoint/2010/main" val="3760067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medium confidence">
            <a:extLst>
              <a:ext uri="{FF2B5EF4-FFF2-40B4-BE49-F238E27FC236}">
                <a16:creationId xmlns:a16="http://schemas.microsoft.com/office/drawing/2014/main" id="{1AE9FD33-B4A8-8844-A3C3-F3EDF14B1114}"/>
              </a:ext>
            </a:extLst>
          </p:cNvPr>
          <p:cNvPicPr>
            <a:picLocks noGrp="1" noChangeAspect="1"/>
          </p:cNvPicPr>
          <p:nvPr>
            <p:ph idx="1"/>
          </p:nvPr>
        </p:nvPicPr>
        <p:blipFill>
          <a:blip r:embed="rId3"/>
          <a:stretch>
            <a:fillRect/>
          </a:stretch>
        </p:blipFill>
        <p:spPr>
          <a:xfrm>
            <a:off x="0" y="0"/>
            <a:ext cx="10567686" cy="7001091"/>
          </a:xfrm>
          <a:prstGeom prst="rect">
            <a:avLst/>
          </a:prstGeom>
        </p:spPr>
      </p:pic>
    </p:spTree>
    <p:extLst>
      <p:ext uri="{BB962C8B-B14F-4D97-AF65-F5344CB8AC3E}">
        <p14:creationId xmlns:p14="http://schemas.microsoft.com/office/powerpoint/2010/main" val="598887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5764192" y="260751"/>
            <a:ext cx="3658955" cy="731141"/>
          </a:xfrm>
          <a:prstGeom prst="rect">
            <a:avLst/>
          </a:prstGeom>
          <a:ln>
            <a:noFill/>
          </a:ln>
        </p:spPr>
        <p:txBody>
          <a:bodyPr spcFirstLastPara="1" vert="horz" lIns="109710" tIns="54840" rIns="109710" bIns="54840" rtlCol="0" anchorCtr="0">
            <a:normAutofit/>
          </a:bodyPr>
          <a:lstStyle/>
          <a:p>
            <a:pPr>
              <a:spcBef>
                <a:spcPts val="0"/>
              </a:spcBef>
              <a:buClr>
                <a:srgbClr val="B20433"/>
              </a:buClr>
              <a:buSzPts val="3600"/>
            </a:pPr>
            <a:r>
              <a:rPr lang="en-US" sz="3200" b="1" dirty="0">
                <a:solidFill>
                  <a:srgbClr val="23165A"/>
                </a:solidFill>
                <a:latin typeface="Calibri" panose="020F0502020204030204" pitchFamily="34" charset="0"/>
                <a:cs typeface="Calibri" panose="020F0502020204030204" pitchFamily="34" charset="0"/>
              </a:rPr>
              <a:t>Who am I?</a:t>
            </a:r>
            <a:endParaRPr lang="en-US" sz="3200" dirty="0">
              <a:solidFill>
                <a:srgbClr val="23165A"/>
              </a:solidFill>
              <a:latin typeface="Calibri" panose="020F0502020204030204" pitchFamily="34" charset="0"/>
              <a:cs typeface="Calibri" panose="020F0502020204030204" pitchFamily="34" charset="0"/>
            </a:endParaRPr>
          </a:p>
        </p:txBody>
      </p:sp>
      <p:sp>
        <p:nvSpPr>
          <p:cNvPr id="89" name="Google Shape;89;p17"/>
          <p:cNvSpPr txBox="1">
            <a:spLocks noGrp="1"/>
          </p:cNvSpPr>
          <p:nvPr>
            <p:ph idx="1"/>
          </p:nvPr>
        </p:nvSpPr>
        <p:spPr>
          <a:xfrm>
            <a:off x="5764192" y="1107639"/>
            <a:ext cx="5854557" cy="5212138"/>
          </a:xfrm>
          <a:prstGeom prst="rect">
            <a:avLst/>
          </a:prstGeom>
        </p:spPr>
        <p:txBody>
          <a:bodyPr spcFirstLastPara="1" vert="horz" lIns="109710" tIns="54840" rIns="109710" bIns="54840" rtlCol="0" anchorCtr="0">
            <a:normAutofit fontScale="92500"/>
          </a:bodyPr>
          <a:lstStyle/>
          <a:p>
            <a:pPr marL="0" indent="0">
              <a:spcBef>
                <a:spcPts val="0"/>
              </a:spcBef>
              <a:buClr>
                <a:schemeClr val="dk1"/>
              </a:buClr>
              <a:buSzPts val="2000"/>
              <a:buNone/>
            </a:pPr>
            <a:r>
              <a:rPr lang="en-US" sz="2400" dirty="0">
                <a:latin typeface="Calibri" panose="020F0502020204030204" pitchFamily="34" charset="0"/>
                <a:cs typeface="Calibri" panose="020F0502020204030204" pitchFamily="34" charset="0"/>
              </a:rPr>
              <a:t>My name is Marsha and I live in Washington, DC </a:t>
            </a:r>
            <a:r>
              <a:rPr lang="en-US" sz="1900" dirty="0">
                <a:latin typeface="Calibri" panose="020F0502020204030204" pitchFamily="34" charset="0"/>
                <a:cs typeface="Calibri" panose="020F0502020204030204" pitchFamily="34" charset="0"/>
              </a:rPr>
              <a:t>(born and raised in Rockville, MD!).</a:t>
            </a:r>
          </a:p>
          <a:p>
            <a:pPr marL="0" indent="0">
              <a:spcBef>
                <a:spcPts val="0"/>
              </a:spcBef>
              <a:buClr>
                <a:schemeClr val="dk1"/>
              </a:buClr>
              <a:buSzPts val="2000"/>
              <a:buNone/>
            </a:pPr>
            <a:endParaRPr lang="en-US" sz="2400" dirty="0">
              <a:latin typeface="Calibri" panose="020F0502020204030204" pitchFamily="34" charset="0"/>
              <a:cs typeface="Calibri" panose="020F0502020204030204" pitchFamily="34" charset="0"/>
            </a:endParaRPr>
          </a:p>
          <a:p>
            <a:pPr marL="0" indent="0">
              <a:spcBef>
                <a:spcPts val="0"/>
              </a:spcBef>
              <a:buClr>
                <a:schemeClr val="dk1"/>
              </a:buClr>
              <a:buSzPts val="2000"/>
              <a:buNone/>
            </a:pPr>
            <a:r>
              <a:rPr lang="en-US" sz="2400" dirty="0">
                <a:latin typeface="Calibri" panose="020F0502020204030204" pitchFamily="34" charset="0"/>
                <a:cs typeface="Calibri" panose="020F0502020204030204" pitchFamily="34" charset="0"/>
              </a:rPr>
              <a:t>I am the first American born in my family; my father is from Moscow, Russia and my mother is from Kiev, Ukraine.</a:t>
            </a:r>
          </a:p>
          <a:p>
            <a:pPr marL="0" indent="0">
              <a:spcBef>
                <a:spcPts val="0"/>
              </a:spcBef>
              <a:buClr>
                <a:schemeClr val="dk1"/>
              </a:buClr>
              <a:buSzPts val="2000"/>
              <a:buNone/>
            </a:pPr>
            <a:endParaRPr lang="en-US" sz="2400" dirty="0">
              <a:latin typeface="Calibri" panose="020F0502020204030204" pitchFamily="34" charset="0"/>
              <a:cs typeface="Calibri" panose="020F0502020204030204" pitchFamily="34" charset="0"/>
            </a:endParaRPr>
          </a:p>
          <a:p>
            <a:pPr marL="0" indent="0">
              <a:spcBef>
                <a:spcPts val="0"/>
              </a:spcBef>
              <a:buClr>
                <a:schemeClr val="dk1"/>
              </a:buClr>
              <a:buSzPts val="2000"/>
              <a:buNone/>
            </a:pPr>
            <a:r>
              <a:rPr lang="en-US" sz="2400" dirty="0">
                <a:latin typeface="Calibri" panose="020F0502020204030204" pitchFamily="34" charset="0"/>
                <a:cs typeface="Calibri" panose="020F0502020204030204" pitchFamily="34" charset="0"/>
              </a:rPr>
              <a:t>I have been working with adolescents and adults with developmental and intellectual disabilities for twelve years.</a:t>
            </a:r>
          </a:p>
          <a:p>
            <a:pPr marL="0" indent="0">
              <a:spcBef>
                <a:spcPts val="0"/>
              </a:spcBef>
              <a:buClr>
                <a:schemeClr val="dk1"/>
              </a:buClr>
              <a:buSzPts val="2000"/>
              <a:buNone/>
            </a:pPr>
            <a:endParaRPr lang="en-US" sz="2400" dirty="0">
              <a:latin typeface="Calibri" panose="020F0502020204030204" pitchFamily="34" charset="0"/>
              <a:cs typeface="Calibri" panose="020F0502020204030204" pitchFamily="34" charset="0"/>
            </a:endParaRPr>
          </a:p>
          <a:p>
            <a:pPr marL="0" indent="0">
              <a:spcBef>
                <a:spcPts val="0"/>
              </a:spcBef>
              <a:buClr>
                <a:schemeClr val="dk1"/>
              </a:buClr>
              <a:buSzPts val="2000"/>
              <a:buNone/>
            </a:pPr>
            <a:r>
              <a:rPr lang="en-US" sz="2400" dirty="0">
                <a:latin typeface="Calibri" panose="020F0502020204030204" pitchFamily="34" charset="0"/>
                <a:cs typeface="Calibri" panose="020F0502020204030204" pitchFamily="34" charset="0"/>
              </a:rPr>
              <a:t>I am currently enrolled with the Sexual Health Alliance working toward my national certification as a Sexuality Educator.</a:t>
            </a:r>
          </a:p>
          <a:p>
            <a:pPr marL="0" indent="0">
              <a:spcBef>
                <a:spcPts val="0"/>
              </a:spcBef>
              <a:buClr>
                <a:schemeClr val="dk1"/>
              </a:buClr>
              <a:buSzPts val="2000"/>
              <a:buNone/>
            </a:pPr>
            <a:endParaRPr lang="en-US" sz="2400" dirty="0">
              <a:latin typeface="Calibri" panose="020F0502020204030204" pitchFamily="34" charset="0"/>
              <a:cs typeface="Calibri" panose="020F0502020204030204" pitchFamily="34" charset="0"/>
            </a:endParaRPr>
          </a:p>
          <a:p>
            <a:pPr marL="0" indent="0">
              <a:spcBef>
                <a:spcPts val="1200"/>
              </a:spcBef>
              <a:buClr>
                <a:schemeClr val="dk1"/>
              </a:buClr>
              <a:buSzPts val="2000"/>
              <a:buNone/>
            </a:pPr>
            <a:r>
              <a:rPr lang="en-US" sz="2400" dirty="0">
                <a:latin typeface="Calibri" panose="020F0502020204030204" pitchFamily="34" charset="0"/>
                <a:cs typeface="Calibri" panose="020F0502020204030204" pitchFamily="34" charset="0"/>
              </a:rPr>
              <a:t>I got married on Oct 10, 2020! (10.10.20, get it?)</a:t>
            </a:r>
          </a:p>
          <a:p>
            <a:pPr marL="0" indent="0">
              <a:spcBef>
                <a:spcPts val="1080"/>
              </a:spcBef>
              <a:buClr>
                <a:srgbClr val="000000"/>
              </a:buClr>
              <a:buSzPts val="2000"/>
              <a:buNone/>
            </a:pPr>
            <a:endParaRPr lang="en-US" dirty="0"/>
          </a:p>
          <a:p>
            <a:pPr marL="0" indent="0">
              <a:spcBef>
                <a:spcPts val="480"/>
              </a:spcBef>
              <a:buClr>
                <a:srgbClr val="0B3066"/>
              </a:buClr>
              <a:buSzPts val="2000"/>
              <a:buNone/>
            </a:pPr>
            <a:endParaRPr lang="en-US" sz="1500" dirty="0">
              <a:latin typeface="Helvetica Neue"/>
              <a:ea typeface="Helvetica Neue"/>
              <a:cs typeface="Helvetica Neue"/>
              <a:sym typeface="Helvetica Neue"/>
            </a:endParaRPr>
          </a:p>
        </p:txBody>
      </p:sp>
      <p:pic>
        <p:nvPicPr>
          <p:cNvPr id="3" name="Picture 2">
            <a:extLst>
              <a:ext uri="{FF2B5EF4-FFF2-40B4-BE49-F238E27FC236}">
                <a16:creationId xmlns:a16="http://schemas.microsoft.com/office/drawing/2014/main" id="{C6D8537B-3160-F349-B888-7FC3EBD853E9}"/>
              </a:ext>
            </a:extLst>
          </p:cNvPr>
          <p:cNvPicPr>
            <a:picLocks noChangeAspect="1"/>
          </p:cNvPicPr>
          <p:nvPr/>
        </p:nvPicPr>
        <p:blipFill>
          <a:blip r:embed="rId3"/>
          <a:stretch>
            <a:fillRect/>
          </a:stretch>
        </p:blipFill>
        <p:spPr>
          <a:xfrm>
            <a:off x="671332" y="-107084"/>
            <a:ext cx="4715368" cy="7072167"/>
          </a:xfrm>
          <a:prstGeom prst="rect">
            <a:avLst/>
          </a:prstGeom>
        </p:spPr>
      </p:pic>
    </p:spTree>
    <p:extLst>
      <p:ext uri="{BB962C8B-B14F-4D97-AF65-F5344CB8AC3E}">
        <p14:creationId xmlns:p14="http://schemas.microsoft.com/office/powerpoint/2010/main" val="408208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721FF97-CFED-694C-A4D4-9BCDA6118F37}"/>
              </a:ext>
            </a:extLst>
          </p:cNvPr>
          <p:cNvPicPr>
            <a:picLocks noChangeAspect="1"/>
          </p:cNvPicPr>
          <p:nvPr/>
        </p:nvPicPr>
        <p:blipFill>
          <a:blip r:embed="rId3"/>
          <a:stretch>
            <a:fillRect/>
          </a:stretch>
        </p:blipFill>
        <p:spPr>
          <a:xfrm>
            <a:off x="0" y="167409"/>
            <a:ext cx="12192000" cy="6523182"/>
          </a:xfrm>
          <a:prstGeom prst="rect">
            <a:avLst/>
          </a:prstGeom>
        </p:spPr>
      </p:pic>
    </p:spTree>
    <p:extLst>
      <p:ext uri="{BB962C8B-B14F-4D97-AF65-F5344CB8AC3E}">
        <p14:creationId xmlns:p14="http://schemas.microsoft.com/office/powerpoint/2010/main" val="363912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 name="Picture 1" descr="Icon&#10;&#10;Description automatically generated"/>
          <p:cNvPicPr>
            <a:picLocks noChangeAspect="1"/>
          </p:cNvPicPr>
          <p:nvPr/>
        </p:nvPicPr>
        <p:blipFill rotWithShape="1">
          <a:blip r:embed="rId3"/>
          <a:srcRect r="-1" b="2960"/>
          <a:stretch/>
        </p:blipFill>
        <p:spPr>
          <a:xfrm>
            <a:off x="8981954" y="1402759"/>
            <a:ext cx="2745809" cy="4052481"/>
          </a:xfrm>
          <a:prstGeom prst="rect">
            <a:avLst/>
          </a:prstGeom>
        </p:spPr>
      </p:pic>
      <p:sp>
        <p:nvSpPr>
          <p:cNvPr id="249" name="Google Shape;249;p36"/>
          <p:cNvSpPr/>
          <p:nvPr/>
        </p:nvSpPr>
        <p:spPr>
          <a:xfrm>
            <a:off x="201427" y="439838"/>
            <a:ext cx="8872892" cy="5794480"/>
          </a:xfrm>
          <a:prstGeom prst="rect">
            <a:avLst/>
          </a:prstGeom>
        </p:spPr>
        <p:txBody>
          <a:bodyPr spcFirstLastPara="1" vert="horz" lIns="91440" tIns="45720" rIns="91440" bIns="45720" rtlCol="0" anchorCtr="0">
            <a:noAutofit/>
          </a:bodyPr>
          <a:lstStyle/>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sym typeface="Calibri"/>
              </a:rPr>
              <a:t>Be PROACTIVE. </a:t>
            </a:r>
          </a:p>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rPr>
              <a:t>Model positive, appropriate social interactions and behaviors</a:t>
            </a:r>
            <a:endParaRPr lang="en-US" sz="2400" dirty="0">
              <a:latin typeface="Calibri" panose="020F0502020204030204" pitchFamily="34" charset="0"/>
              <a:cs typeface="Calibri" panose="020F0502020204030204" pitchFamily="34" charset="0"/>
              <a:sym typeface="Calibri"/>
            </a:endParaRPr>
          </a:p>
          <a:p>
            <a:pPr marL="411480" indent="-182880" defTabSz="914400">
              <a:lnSpc>
                <a:spcPct val="90000"/>
              </a:lnSpc>
              <a:spcAft>
                <a:spcPts val="600"/>
              </a:spcAft>
              <a:buClr>
                <a:schemeClr val="accent2"/>
              </a:buClr>
              <a:buSzPct val="85000"/>
              <a:buFont typeface="Wingdings" pitchFamily="2" charset="2"/>
              <a:buChar char="§"/>
            </a:pPr>
            <a:r>
              <a:rPr lang="en-US" sz="2400" b="1" dirty="0">
                <a:latin typeface="Calibri" panose="020F0502020204030204" pitchFamily="34" charset="0"/>
                <a:cs typeface="Calibri" panose="020F0502020204030204" pitchFamily="34" charset="0"/>
                <a:sym typeface="Calibri"/>
              </a:rPr>
              <a:t>Give access to privacy </a:t>
            </a:r>
          </a:p>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sym typeface="Calibri"/>
              </a:rPr>
              <a:t>Give age-appropriate information that is modified to meet the learning needs of the individual.</a:t>
            </a:r>
          </a:p>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sym typeface="Calibri"/>
              </a:rPr>
              <a:t>Use visuals, tv shows/movies, role play, etc. Make it fun!</a:t>
            </a:r>
            <a:endParaRPr lang="en-US" sz="2400" dirty="0">
              <a:latin typeface="Calibri" panose="020F0502020204030204" pitchFamily="34" charset="0"/>
              <a:cs typeface="Calibri" panose="020F0502020204030204" pitchFamily="34" charset="0"/>
            </a:endParaRPr>
          </a:p>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sym typeface="Calibri"/>
              </a:rPr>
              <a:t>Try to be sex positive – it’s ok to feel embarrassed, unsure, etc. </a:t>
            </a:r>
            <a:r>
              <a:rPr lang="en-US" sz="2400" b="1" dirty="0">
                <a:latin typeface="Calibri" panose="020F0502020204030204" pitchFamily="34" charset="0"/>
                <a:cs typeface="Calibri" panose="020F0502020204030204" pitchFamily="34" charset="0"/>
                <a:sym typeface="Calibri"/>
              </a:rPr>
              <a:t>Give yourself space and grace. </a:t>
            </a:r>
          </a:p>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rPr>
              <a:t>Be consistent in approving or disapproving of certain behavior. </a:t>
            </a:r>
          </a:p>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rPr>
              <a:t>Encourage curiosity, independent thinking, problem solving and self-expression</a:t>
            </a:r>
          </a:p>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sym typeface="Calibri"/>
              </a:rPr>
              <a:t>Embrace teachable moments.</a:t>
            </a:r>
          </a:p>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sym typeface="Calibri"/>
              </a:rPr>
              <a:t>Repetition is key.</a:t>
            </a:r>
          </a:p>
          <a:p>
            <a:pPr marL="411480" indent="-182880" defTabSz="914400">
              <a:lnSpc>
                <a:spcPct val="90000"/>
              </a:lnSpc>
              <a:spcAft>
                <a:spcPts val="600"/>
              </a:spcAft>
              <a:buClr>
                <a:schemeClr val="accent2"/>
              </a:buClr>
              <a:buSzPct val="85000"/>
              <a:buFont typeface="Wingdings" pitchFamily="2" charset="2"/>
              <a:buChar char="§"/>
            </a:pPr>
            <a:r>
              <a:rPr lang="en-US" sz="2400" dirty="0">
                <a:latin typeface="Calibri" panose="020F0502020204030204" pitchFamily="34" charset="0"/>
                <a:cs typeface="Calibri" panose="020F0502020204030204" pitchFamily="34" charset="0"/>
              </a:rPr>
              <a:t>Incorporate the social dimension of sexuality when and wherever appropriate.</a:t>
            </a:r>
          </a:p>
          <a:p>
            <a:pPr marL="411480" indent="-182880" defTabSz="914400">
              <a:lnSpc>
                <a:spcPct val="90000"/>
              </a:lnSpc>
              <a:spcAft>
                <a:spcPts val="600"/>
              </a:spcAft>
              <a:buClr>
                <a:schemeClr val="accent2"/>
              </a:buClr>
              <a:buSzPct val="85000"/>
              <a:buFont typeface="Wingdings" pitchFamily="2" charset="2"/>
              <a:buChar char="§"/>
            </a:pP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5456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EEB1-9B3D-4B8F-8829-281BC7AD75C0}"/>
              </a:ext>
            </a:extLst>
          </p:cNvPr>
          <p:cNvSpPr>
            <a:spLocks noGrp="1"/>
          </p:cNvSpPr>
          <p:nvPr>
            <p:ph type="title"/>
          </p:nvPr>
        </p:nvSpPr>
        <p:spPr>
          <a:xfrm>
            <a:off x="382279" y="84445"/>
            <a:ext cx="6743844" cy="1609344"/>
          </a:xfrm>
        </p:spPr>
        <p:txBody>
          <a:bodyPr>
            <a:normAutofit/>
          </a:bodyPr>
          <a:lstStyle/>
          <a:p>
            <a:r>
              <a:rPr lang="en-US" sz="3200" b="1" dirty="0">
                <a:solidFill>
                  <a:srgbClr val="23165A"/>
                </a:solidFill>
                <a:latin typeface="+mn-lt"/>
              </a:rPr>
              <a:t>The 4 P’s by Terri </a:t>
            </a:r>
            <a:r>
              <a:rPr lang="en-US" sz="3200" b="1" dirty="0" err="1">
                <a:solidFill>
                  <a:srgbClr val="23165A"/>
                </a:solidFill>
                <a:latin typeface="+mn-lt"/>
              </a:rPr>
              <a:t>Couwenhoven</a:t>
            </a:r>
            <a:r>
              <a:rPr lang="en-US" sz="3200" b="1" dirty="0">
                <a:solidFill>
                  <a:srgbClr val="23165A"/>
                </a:solidFill>
                <a:latin typeface="+mn-lt"/>
              </a:rPr>
              <a:t> </a:t>
            </a:r>
          </a:p>
        </p:txBody>
      </p:sp>
      <p:sp>
        <p:nvSpPr>
          <p:cNvPr id="3" name="Content Placeholder 2">
            <a:extLst>
              <a:ext uri="{FF2B5EF4-FFF2-40B4-BE49-F238E27FC236}">
                <a16:creationId xmlns:a16="http://schemas.microsoft.com/office/drawing/2014/main" id="{260D3799-8A0D-482E-84AC-E23E0701FD2A}"/>
              </a:ext>
            </a:extLst>
          </p:cNvPr>
          <p:cNvSpPr>
            <a:spLocks noGrp="1"/>
          </p:cNvSpPr>
          <p:nvPr>
            <p:ph idx="1"/>
          </p:nvPr>
        </p:nvSpPr>
        <p:spPr>
          <a:xfrm>
            <a:off x="382279" y="1401295"/>
            <a:ext cx="7280162" cy="4238469"/>
          </a:xfrm>
        </p:spPr>
        <p:txBody>
          <a:bodyPr>
            <a:noAutofit/>
          </a:bodyPr>
          <a:lstStyle/>
          <a:p>
            <a:pPr marL="139700" lvl="0" indent="-139700" rtl="0">
              <a:spcBef>
                <a:spcPts val="0"/>
              </a:spcBef>
              <a:spcAft>
                <a:spcPts val="600"/>
              </a:spcAft>
              <a:buClr>
                <a:schemeClr val="dk1"/>
              </a:buClr>
              <a:buSzPts val="1200"/>
              <a:buNone/>
            </a:pPr>
            <a:r>
              <a:rPr lang="en-US" sz="2400" b="1" dirty="0">
                <a:latin typeface="Calibri" panose="020F0502020204030204" pitchFamily="34" charset="0"/>
                <a:ea typeface="Arial"/>
                <a:cs typeface="Calibri" panose="020F0502020204030204" pitchFamily="34" charset="0"/>
                <a:sym typeface="Arial"/>
              </a:rPr>
              <a:t>Permission</a:t>
            </a:r>
            <a:r>
              <a:rPr lang="en-US" sz="2400" dirty="0">
                <a:latin typeface="Calibri" panose="020F0502020204030204" pitchFamily="34" charset="0"/>
                <a:ea typeface="Arial"/>
                <a:cs typeface="Calibri" panose="020F0502020204030204" pitchFamily="34" charset="0"/>
                <a:sym typeface="Arial"/>
              </a:rPr>
              <a:t>: to discuss, learn about sexuality, and be in a relationship</a:t>
            </a:r>
          </a:p>
          <a:p>
            <a:pPr marL="139700" lvl="0" indent="-139700" rtl="0">
              <a:spcBef>
                <a:spcPts val="0"/>
              </a:spcBef>
              <a:spcAft>
                <a:spcPts val="600"/>
              </a:spcAft>
              <a:buClr>
                <a:schemeClr val="dk1"/>
              </a:buClr>
              <a:buSzPts val="1200"/>
              <a:buNone/>
            </a:pPr>
            <a:endParaRPr lang="en-US" sz="2400" b="1" dirty="0">
              <a:latin typeface="Calibri" panose="020F0502020204030204" pitchFamily="34" charset="0"/>
              <a:cs typeface="Calibri" panose="020F0502020204030204" pitchFamily="34" charset="0"/>
              <a:sym typeface="Arial"/>
            </a:endParaRPr>
          </a:p>
          <a:p>
            <a:pPr marL="139700" lvl="0" indent="-139700" rtl="0">
              <a:spcBef>
                <a:spcPts val="0"/>
              </a:spcBef>
              <a:spcAft>
                <a:spcPts val="600"/>
              </a:spcAft>
              <a:buClr>
                <a:schemeClr val="dk1"/>
              </a:buClr>
              <a:buSzPts val="1200"/>
              <a:buNone/>
            </a:pPr>
            <a:r>
              <a:rPr lang="en-US" sz="2400" b="1" dirty="0">
                <a:latin typeface="Calibri" panose="020F0502020204030204" pitchFamily="34" charset="0"/>
                <a:ea typeface="Arial"/>
                <a:cs typeface="Calibri" panose="020F0502020204030204" pitchFamily="34" charset="0"/>
                <a:sym typeface="Arial"/>
              </a:rPr>
              <a:t>Privacy</a:t>
            </a:r>
            <a:r>
              <a:rPr lang="en-US" sz="2400" dirty="0">
                <a:latin typeface="Calibri" panose="020F0502020204030204" pitchFamily="34" charset="0"/>
                <a:ea typeface="Arial"/>
                <a:cs typeface="Calibri" panose="020F0502020204030204" pitchFamily="34" charset="0"/>
                <a:sym typeface="Arial"/>
              </a:rPr>
              <a:t>:</a:t>
            </a:r>
            <a:r>
              <a:rPr lang="en-US" sz="2400" b="1" dirty="0">
                <a:latin typeface="Calibri" panose="020F0502020204030204" pitchFamily="34" charset="0"/>
                <a:ea typeface="Arial"/>
                <a:cs typeface="Calibri" panose="020F0502020204030204" pitchFamily="34" charset="0"/>
                <a:sym typeface="Arial"/>
              </a:rPr>
              <a:t> </a:t>
            </a:r>
            <a:r>
              <a:rPr lang="en-US" sz="2400" dirty="0">
                <a:latin typeface="Calibri" panose="020F0502020204030204" pitchFamily="34" charset="0"/>
                <a:ea typeface="Arial"/>
                <a:cs typeface="Calibri" panose="020F0502020204030204" pitchFamily="34" charset="0"/>
                <a:sym typeface="Arial"/>
              </a:rPr>
              <a:t>most of our responses and teaching will involve the topic of privacy</a:t>
            </a:r>
          </a:p>
          <a:p>
            <a:pPr marL="139700" lvl="0" indent="-139700" rtl="0">
              <a:spcBef>
                <a:spcPts val="0"/>
              </a:spcBef>
              <a:spcAft>
                <a:spcPts val="600"/>
              </a:spcAft>
              <a:buClr>
                <a:schemeClr val="dk1"/>
              </a:buClr>
              <a:buSzPts val="1200"/>
              <a:buNone/>
            </a:pPr>
            <a:endParaRPr lang="en-US" sz="2400" b="1" dirty="0">
              <a:latin typeface="Calibri" panose="020F0502020204030204" pitchFamily="34" charset="0"/>
              <a:cs typeface="Calibri" panose="020F0502020204030204" pitchFamily="34" charset="0"/>
              <a:sym typeface="Arial"/>
            </a:endParaRPr>
          </a:p>
          <a:p>
            <a:pPr marL="139700" lvl="0" indent="-139700" rtl="0">
              <a:spcBef>
                <a:spcPts val="0"/>
              </a:spcBef>
              <a:spcAft>
                <a:spcPts val="600"/>
              </a:spcAft>
              <a:buClr>
                <a:schemeClr val="dk1"/>
              </a:buClr>
              <a:buSzPts val="1200"/>
              <a:buNone/>
            </a:pPr>
            <a:r>
              <a:rPr lang="en-US" sz="2400" b="1" dirty="0">
                <a:latin typeface="Calibri" panose="020F0502020204030204" pitchFamily="34" charset="0"/>
                <a:ea typeface="Arial"/>
                <a:cs typeface="Calibri" panose="020F0502020204030204" pitchFamily="34" charset="0"/>
                <a:sym typeface="Arial"/>
              </a:rPr>
              <a:t>Pleasure</a:t>
            </a:r>
            <a:r>
              <a:rPr lang="en-US" sz="2400" dirty="0">
                <a:latin typeface="Calibri" panose="020F0502020204030204" pitchFamily="34" charset="0"/>
                <a:ea typeface="Arial"/>
                <a:cs typeface="Calibri" panose="020F0502020204030204" pitchFamily="34" charset="0"/>
                <a:sym typeface="Arial"/>
              </a:rPr>
              <a:t>: Don’t forget to talk about pleasure. Our culture has trouble discussing sexual pleasure, but it is important to be comfortable with this topic as well. </a:t>
            </a:r>
          </a:p>
          <a:p>
            <a:pPr marL="139700" lvl="0" indent="-139700" rtl="0">
              <a:spcBef>
                <a:spcPts val="0"/>
              </a:spcBef>
              <a:spcAft>
                <a:spcPts val="600"/>
              </a:spcAft>
              <a:buClr>
                <a:schemeClr val="dk1"/>
              </a:buClr>
              <a:buSzPts val="1200"/>
              <a:buNone/>
            </a:pPr>
            <a:endParaRPr lang="en-US" sz="2400" b="1" dirty="0">
              <a:latin typeface="Calibri" panose="020F0502020204030204" pitchFamily="34" charset="0"/>
              <a:cs typeface="Calibri" panose="020F0502020204030204" pitchFamily="34" charset="0"/>
              <a:sym typeface="Arial"/>
            </a:endParaRPr>
          </a:p>
          <a:p>
            <a:pPr marL="139700" lvl="0" indent="-139700" rtl="0">
              <a:spcBef>
                <a:spcPts val="0"/>
              </a:spcBef>
              <a:spcAft>
                <a:spcPts val="600"/>
              </a:spcAft>
              <a:buClr>
                <a:schemeClr val="dk1"/>
              </a:buClr>
              <a:buSzPts val="1200"/>
              <a:buNone/>
            </a:pPr>
            <a:r>
              <a:rPr lang="en-US" sz="2400" b="1" dirty="0">
                <a:latin typeface="Calibri" panose="020F0502020204030204" pitchFamily="34" charset="0"/>
                <a:ea typeface="Arial"/>
                <a:cs typeface="Calibri" panose="020F0502020204030204" pitchFamily="34" charset="0"/>
                <a:sym typeface="Arial"/>
              </a:rPr>
              <a:t>Protection</a:t>
            </a:r>
            <a:r>
              <a:rPr lang="en-US" sz="2400" dirty="0">
                <a:latin typeface="Calibri" panose="020F0502020204030204" pitchFamily="34" charset="0"/>
                <a:ea typeface="Arial"/>
                <a:cs typeface="Calibri" panose="020F0502020204030204" pitchFamily="34" charset="0"/>
                <a:sym typeface="Arial"/>
              </a:rPr>
              <a:t>: Don’t forget to mention ways to protect oneself in certain situations</a:t>
            </a:r>
            <a:endParaRPr lang="en-US"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E78EDFF-1DB3-48C0-AF28-E8BDD53A4EE7}"/>
              </a:ext>
            </a:extLst>
          </p:cNvPr>
          <p:cNvPicPr>
            <a:picLocks noChangeAspect="1"/>
          </p:cNvPicPr>
          <p:nvPr/>
        </p:nvPicPr>
        <p:blipFill rotWithShape="1">
          <a:blip r:embed="rId3"/>
          <a:srcRect l="9622" r="10623" b="1"/>
          <a:stretch/>
        </p:blipFill>
        <p:spPr>
          <a:xfrm>
            <a:off x="8203460" y="640080"/>
            <a:ext cx="3369177" cy="5280471"/>
          </a:xfrm>
          <a:prstGeom prst="rect">
            <a:avLst/>
          </a:prstGeom>
        </p:spPr>
      </p:pic>
    </p:spTree>
    <p:extLst>
      <p:ext uri="{BB962C8B-B14F-4D97-AF65-F5344CB8AC3E}">
        <p14:creationId xmlns:p14="http://schemas.microsoft.com/office/powerpoint/2010/main" val="590949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FFAF925-211F-9649-BE92-DB99933206F8}"/>
              </a:ext>
            </a:extLst>
          </p:cNvPr>
          <p:cNvSpPr txBox="1"/>
          <p:nvPr/>
        </p:nvSpPr>
        <p:spPr>
          <a:xfrm>
            <a:off x="152399" y="151179"/>
            <a:ext cx="11653778" cy="6555641"/>
          </a:xfrm>
          <a:prstGeom prst="rect">
            <a:avLst/>
          </a:prstGeom>
          <a:noFill/>
        </p:spPr>
        <p:txBody>
          <a:bodyPr wrap="square" rtlCol="0">
            <a:spAutoFit/>
          </a:bodyPr>
          <a:lstStyle/>
          <a:p>
            <a:pPr marL="342900" indent="-342900">
              <a:buAutoNum type="arabicPeriod"/>
            </a:pPr>
            <a:r>
              <a:rPr lang="en-US" sz="2000" b="1" dirty="0">
                <a:solidFill>
                  <a:srgbClr val="23165A"/>
                </a:solidFill>
              </a:rPr>
              <a:t>Don’t panic! </a:t>
            </a:r>
          </a:p>
          <a:p>
            <a:pPr lvl="1"/>
            <a:r>
              <a:rPr lang="en-US" sz="2000" dirty="0"/>
              <a:t>Remember the 3 C’s – Cool, Calm, and Collected</a:t>
            </a:r>
          </a:p>
          <a:p>
            <a:pPr lvl="1"/>
            <a:endParaRPr lang="en-US" sz="2000" dirty="0"/>
          </a:p>
          <a:p>
            <a:pPr marL="342900" indent="-342900">
              <a:buAutoNum type="arabicPeriod"/>
            </a:pPr>
            <a:r>
              <a:rPr lang="en-US" sz="2000" b="1" dirty="0">
                <a:solidFill>
                  <a:srgbClr val="23165A"/>
                </a:solidFill>
              </a:rPr>
              <a:t>Affirm</a:t>
            </a:r>
          </a:p>
          <a:p>
            <a:pPr lvl="1"/>
            <a:r>
              <a:rPr lang="en-US" sz="2000" i="1" dirty="0"/>
              <a:t>That’s a good/interesting question. Thank you for asking.</a:t>
            </a:r>
          </a:p>
          <a:p>
            <a:pPr lvl="1"/>
            <a:endParaRPr lang="en-US" sz="2000" i="1" dirty="0"/>
          </a:p>
          <a:p>
            <a:pPr marL="342900" indent="-342900">
              <a:buFont typeface="+mj-lt"/>
              <a:buAutoNum type="arabicPeriod"/>
            </a:pPr>
            <a:r>
              <a:rPr lang="en-US" sz="2000" b="1" dirty="0">
                <a:solidFill>
                  <a:srgbClr val="23165A"/>
                </a:solidFill>
              </a:rPr>
              <a:t>Be curious</a:t>
            </a:r>
          </a:p>
          <a:p>
            <a:pPr lvl="1"/>
            <a:r>
              <a:rPr lang="en-US" sz="2000" i="1" dirty="0"/>
              <a:t>What do you think [insert thing] is/means/looks like?</a:t>
            </a:r>
          </a:p>
          <a:p>
            <a:pPr lvl="1"/>
            <a:endParaRPr lang="en-US" sz="2000" dirty="0"/>
          </a:p>
          <a:p>
            <a:pPr marL="342900" indent="-342900">
              <a:buFont typeface="+mj-lt"/>
              <a:buAutoNum type="arabicPeriod"/>
            </a:pPr>
            <a:r>
              <a:rPr lang="en-US" sz="2000" b="1" dirty="0">
                <a:solidFill>
                  <a:srgbClr val="23165A"/>
                </a:solidFill>
              </a:rPr>
              <a:t>Keep calm, you’re doing great</a:t>
            </a:r>
          </a:p>
          <a:p>
            <a:pPr lvl="1"/>
            <a:r>
              <a:rPr lang="en-US" sz="2000" dirty="0"/>
              <a:t>It’s OK to acknowledge discomfort, it’s good to share if you’re feeling uncomfortable so it isn’t misinterpreted by your child</a:t>
            </a:r>
          </a:p>
          <a:p>
            <a:pPr lvl="1"/>
            <a:endParaRPr lang="en-US" sz="2000" b="1" dirty="0">
              <a:solidFill>
                <a:srgbClr val="23165A"/>
              </a:solidFill>
            </a:endParaRPr>
          </a:p>
          <a:p>
            <a:pPr marL="342900" indent="-342900">
              <a:buFont typeface="+mj-lt"/>
              <a:buAutoNum type="arabicPeriod"/>
            </a:pPr>
            <a:r>
              <a:rPr lang="en-US" sz="2000" b="1" dirty="0">
                <a:solidFill>
                  <a:srgbClr val="23165A"/>
                </a:solidFill>
              </a:rPr>
              <a:t>Answer the question</a:t>
            </a:r>
          </a:p>
          <a:p>
            <a:pPr lvl="1"/>
            <a:r>
              <a:rPr lang="en-US" sz="2000" dirty="0"/>
              <a:t>“I don’t know” AND “I need to think about this, let’s finish this talk tomorrow” are perfectly acceptable answers</a:t>
            </a:r>
          </a:p>
          <a:p>
            <a:pPr lvl="1"/>
            <a:r>
              <a:rPr lang="en-US" sz="2000" dirty="0"/>
              <a:t>Reponses should be positive and non-judgmental; give facts, share your personal values, and offer a range of opinions. EX: </a:t>
            </a:r>
            <a:r>
              <a:rPr lang="en-US" sz="2000" i="1" dirty="0"/>
              <a:t>some people like to hold hands with their partners and some people don’t. Both are OK</a:t>
            </a:r>
          </a:p>
          <a:p>
            <a:pPr lvl="1"/>
            <a:r>
              <a:rPr lang="en-US" sz="2000" dirty="0"/>
              <a:t>Consider your child’s age and their individual personality; response for 6 </a:t>
            </a:r>
            <a:r>
              <a:rPr lang="en-US" sz="2000" dirty="0" err="1"/>
              <a:t>yr</a:t>
            </a:r>
            <a:r>
              <a:rPr lang="en-US" sz="2000" dirty="0"/>
              <a:t> old will be different than 16 </a:t>
            </a:r>
            <a:r>
              <a:rPr lang="en-US" sz="2000" dirty="0" err="1"/>
              <a:t>yr</a:t>
            </a:r>
            <a:r>
              <a:rPr lang="en-US" sz="2000" dirty="0"/>
              <a:t> old</a:t>
            </a:r>
          </a:p>
          <a:p>
            <a:pPr lvl="1"/>
            <a:r>
              <a:rPr lang="en-US" sz="2000" dirty="0"/>
              <a:t>Encourage their feedback – </a:t>
            </a:r>
            <a:r>
              <a:rPr lang="en-US" sz="2000" i="1" dirty="0"/>
              <a:t>do you understand? Does that make sense? </a:t>
            </a:r>
          </a:p>
        </p:txBody>
      </p:sp>
      <p:pic>
        <p:nvPicPr>
          <p:cNvPr id="2052" name="Picture 4" descr="Image result for michael scott sometimes i start a sentence">
            <a:extLst>
              <a:ext uri="{FF2B5EF4-FFF2-40B4-BE49-F238E27FC236}">
                <a16:creationId xmlns:a16="http://schemas.microsoft.com/office/drawing/2014/main" id="{14A6AAE6-678A-1142-A75D-C8A0D4E75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6178" y="784528"/>
            <a:ext cx="3740552" cy="21017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DEE9447-AF46-0B4A-95B7-4FFAEFBFD7B9}"/>
              </a:ext>
            </a:extLst>
          </p:cNvPr>
          <p:cNvSpPr txBox="1"/>
          <p:nvPr/>
        </p:nvSpPr>
        <p:spPr>
          <a:xfrm>
            <a:off x="7020809" y="322863"/>
            <a:ext cx="4591291" cy="461665"/>
          </a:xfrm>
          <a:prstGeom prst="rect">
            <a:avLst/>
          </a:prstGeom>
          <a:noFill/>
        </p:spPr>
        <p:txBody>
          <a:bodyPr wrap="square" rtlCol="0">
            <a:spAutoFit/>
          </a:bodyPr>
          <a:lstStyle/>
          <a:p>
            <a:r>
              <a:rPr lang="en-US" sz="2400" b="1" dirty="0"/>
              <a:t>When responding to questions…</a:t>
            </a:r>
          </a:p>
        </p:txBody>
      </p:sp>
    </p:spTree>
    <p:extLst>
      <p:ext uri="{BB962C8B-B14F-4D97-AF65-F5344CB8AC3E}">
        <p14:creationId xmlns:p14="http://schemas.microsoft.com/office/powerpoint/2010/main" val="1467372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27739-B605-4F7D-A3C5-4FA0F077CABB}"/>
              </a:ext>
            </a:extLst>
          </p:cNvPr>
          <p:cNvSpPr>
            <a:spLocks noGrp="1"/>
          </p:cNvSpPr>
          <p:nvPr>
            <p:ph type="title"/>
          </p:nvPr>
        </p:nvSpPr>
        <p:spPr>
          <a:xfrm>
            <a:off x="1228286" y="551928"/>
            <a:ext cx="9735428" cy="364492"/>
          </a:xfrm>
        </p:spPr>
        <p:txBody>
          <a:bodyPr>
            <a:normAutofit fontScale="90000"/>
          </a:bodyPr>
          <a:lstStyle/>
          <a:p>
            <a:pPr lvl="0">
              <a:lnSpc>
                <a:spcPct val="100000"/>
              </a:lnSpc>
              <a:spcBef>
                <a:spcPts val="0"/>
              </a:spcBef>
              <a:buSzPts val="833"/>
            </a:pPr>
            <a:r>
              <a:rPr lang="en-US" sz="3200" b="1" dirty="0">
                <a:solidFill>
                  <a:srgbClr val="23165A"/>
                </a:solidFill>
                <a:latin typeface="Calibri" panose="020F0502020204030204" pitchFamily="34" charset="0"/>
                <a:cs typeface="Calibri" panose="020F0502020204030204" pitchFamily="34" charset="0"/>
              </a:rPr>
              <a:t>Another framework to help us with answering questions…</a:t>
            </a:r>
          </a:p>
        </p:txBody>
      </p:sp>
      <p:sp>
        <p:nvSpPr>
          <p:cNvPr id="3" name="Content Placeholder 2">
            <a:extLst>
              <a:ext uri="{FF2B5EF4-FFF2-40B4-BE49-F238E27FC236}">
                <a16:creationId xmlns:a16="http://schemas.microsoft.com/office/drawing/2014/main" id="{64D8DC8E-B126-4977-974E-930AE0E9C4E7}"/>
              </a:ext>
            </a:extLst>
          </p:cNvPr>
          <p:cNvSpPr>
            <a:spLocks noGrp="1"/>
          </p:cNvSpPr>
          <p:nvPr>
            <p:ph idx="1"/>
          </p:nvPr>
        </p:nvSpPr>
        <p:spPr>
          <a:xfrm>
            <a:off x="1500738" y="1608455"/>
            <a:ext cx="5334560" cy="4520765"/>
          </a:xfrm>
        </p:spPr>
        <p:txBody>
          <a:bodyPr>
            <a:normAutofit fontScale="85000" lnSpcReduction="20000"/>
          </a:bodyPr>
          <a:lstStyle/>
          <a:p>
            <a:pPr marL="0" lvl="0" indent="0">
              <a:lnSpc>
                <a:spcPct val="100000"/>
              </a:lnSpc>
              <a:spcBef>
                <a:spcPts val="0"/>
              </a:spcBef>
              <a:buSzPts val="833"/>
              <a:buNone/>
            </a:pPr>
            <a:endParaRPr lang="en-US" dirty="0">
              <a:latin typeface="Calibri" panose="020F0502020204030204" pitchFamily="34" charset="0"/>
              <a:cs typeface="Calibri" panose="020F0502020204030204" pitchFamily="34" charset="0"/>
            </a:endParaRPr>
          </a:p>
          <a:p>
            <a:pPr marL="0" lvl="0" indent="0">
              <a:lnSpc>
                <a:spcPct val="100000"/>
              </a:lnSpc>
              <a:spcBef>
                <a:spcPts val="0"/>
              </a:spcBef>
              <a:buSzPts val="833"/>
              <a:buNone/>
            </a:pPr>
            <a:r>
              <a:rPr lang="en-US" b="1" dirty="0">
                <a:solidFill>
                  <a:schemeClr val="accent6">
                    <a:lumMod val="50000"/>
                  </a:schemeClr>
                </a:solidFill>
                <a:latin typeface="Calibri" panose="020F0502020204030204" pitchFamily="34" charset="0"/>
                <a:cs typeface="Calibri" panose="020F0502020204030204" pitchFamily="34" charset="0"/>
              </a:rPr>
              <a:t>Physical </a:t>
            </a:r>
            <a:r>
              <a:rPr lang="en-US" dirty="0">
                <a:solidFill>
                  <a:schemeClr val="accent6">
                    <a:lumMod val="50000"/>
                  </a:schemeClr>
                </a:solidFill>
                <a:latin typeface="Calibri" panose="020F0502020204030204" pitchFamily="34" charset="0"/>
                <a:cs typeface="Calibri" panose="020F0502020204030204" pitchFamily="34" charset="0"/>
              </a:rPr>
              <a:t>-what it is, describe physical aspects</a:t>
            </a:r>
          </a:p>
          <a:p>
            <a:pPr lvl="1">
              <a:lnSpc>
                <a:spcPct val="100000"/>
              </a:lnSpc>
              <a:spcBef>
                <a:spcPts val="0"/>
              </a:spcBef>
              <a:buSzPts val="833"/>
            </a:pPr>
            <a:r>
              <a:rPr lang="en-US" dirty="0">
                <a:latin typeface="Calibri" panose="020F0502020204030204" pitchFamily="34" charset="0"/>
                <a:cs typeface="Calibri" panose="020F0502020204030204" pitchFamily="34" charset="0"/>
              </a:rPr>
              <a:t>A rubber sock that covers the penis</a:t>
            </a:r>
          </a:p>
          <a:p>
            <a:pPr marL="0" lvl="0" indent="0">
              <a:lnSpc>
                <a:spcPct val="100000"/>
              </a:lnSpc>
              <a:spcBef>
                <a:spcPts val="0"/>
              </a:spcBef>
              <a:buSzPts val="833"/>
              <a:buNone/>
            </a:pPr>
            <a:endParaRPr lang="en-US" dirty="0">
              <a:solidFill>
                <a:schemeClr val="accent4">
                  <a:lumMod val="75000"/>
                </a:schemeClr>
              </a:solidFill>
              <a:latin typeface="Calibri" panose="020F0502020204030204" pitchFamily="34" charset="0"/>
              <a:cs typeface="Calibri" panose="020F0502020204030204" pitchFamily="34" charset="0"/>
            </a:endParaRPr>
          </a:p>
          <a:p>
            <a:pPr marL="0" lvl="0" indent="0">
              <a:lnSpc>
                <a:spcPct val="100000"/>
              </a:lnSpc>
              <a:spcBef>
                <a:spcPts val="0"/>
              </a:spcBef>
              <a:buSzPts val="833"/>
              <a:buNone/>
            </a:pPr>
            <a:r>
              <a:rPr lang="en-US" b="1" dirty="0">
                <a:solidFill>
                  <a:schemeClr val="accent2"/>
                </a:solidFill>
                <a:latin typeface="Calibri" panose="020F0502020204030204" pitchFamily="34" charset="0"/>
                <a:cs typeface="Calibri" panose="020F0502020204030204" pitchFamily="34" charset="0"/>
              </a:rPr>
              <a:t>Social - private, responsibility, laws</a:t>
            </a:r>
          </a:p>
          <a:p>
            <a:pPr lvl="1">
              <a:lnSpc>
                <a:spcPct val="100000"/>
              </a:lnSpc>
              <a:spcBef>
                <a:spcPts val="0"/>
              </a:spcBef>
              <a:buSzPts val="833"/>
            </a:pPr>
            <a:r>
              <a:rPr lang="en-US" dirty="0">
                <a:latin typeface="Calibri" panose="020F0502020204030204" pitchFamily="34" charset="0"/>
                <a:cs typeface="Calibri" panose="020F0502020204030204" pitchFamily="34" charset="0"/>
              </a:rPr>
              <a:t>You use a condom in private. It protects you </a:t>
            </a:r>
          </a:p>
          <a:p>
            <a:pPr marL="274320" lvl="1" indent="0">
              <a:lnSpc>
                <a:spcPct val="100000"/>
              </a:lnSpc>
              <a:spcBef>
                <a:spcPts val="0"/>
              </a:spcBef>
              <a:buSzPts val="833"/>
              <a:buNone/>
            </a:pPr>
            <a:r>
              <a:rPr lang="en-US" dirty="0">
                <a:latin typeface="Calibri" panose="020F0502020204030204" pitchFamily="34" charset="0"/>
                <a:cs typeface="Calibri" panose="020F0502020204030204" pitchFamily="34" charset="0"/>
              </a:rPr>
              <a:t>	and your partner </a:t>
            </a:r>
          </a:p>
          <a:p>
            <a:pPr marL="0" lvl="0" indent="0">
              <a:lnSpc>
                <a:spcPct val="100000"/>
              </a:lnSpc>
              <a:spcBef>
                <a:spcPts val="0"/>
              </a:spcBef>
              <a:buSzPts val="833"/>
              <a:buNone/>
            </a:pPr>
            <a:endParaRPr lang="en-US" b="1" dirty="0">
              <a:solidFill>
                <a:srgbClr val="002060"/>
              </a:solidFill>
              <a:latin typeface="Calibri" panose="020F0502020204030204" pitchFamily="34" charset="0"/>
              <a:cs typeface="Calibri" panose="020F0502020204030204" pitchFamily="34" charset="0"/>
            </a:endParaRPr>
          </a:p>
          <a:p>
            <a:pPr marL="0" lvl="0" indent="0">
              <a:lnSpc>
                <a:spcPct val="100000"/>
              </a:lnSpc>
              <a:spcBef>
                <a:spcPts val="0"/>
              </a:spcBef>
              <a:buSzPts val="833"/>
              <a:buNone/>
            </a:pPr>
            <a:r>
              <a:rPr lang="en-US" b="1" dirty="0">
                <a:solidFill>
                  <a:srgbClr val="002060"/>
                </a:solidFill>
                <a:latin typeface="Calibri" panose="020F0502020204030204" pitchFamily="34" charset="0"/>
                <a:cs typeface="Calibri" panose="020F0502020204030204" pitchFamily="34" charset="0"/>
              </a:rPr>
              <a:t>Emotional - feelings connected to it</a:t>
            </a:r>
          </a:p>
          <a:p>
            <a:pPr lvl="1">
              <a:lnSpc>
                <a:spcPct val="100000"/>
              </a:lnSpc>
              <a:spcBef>
                <a:spcPts val="0"/>
              </a:spcBef>
              <a:buSzPts val="833"/>
            </a:pPr>
            <a:r>
              <a:rPr lang="en-US" dirty="0">
                <a:latin typeface="Calibri" panose="020F0502020204030204" pitchFamily="34" charset="0"/>
                <a:cs typeface="Calibri" panose="020F0502020204030204" pitchFamily="34" charset="0"/>
              </a:rPr>
              <a:t>People feel good when they use condoms because they are being responsible and taking care of themselves and their partner</a:t>
            </a:r>
            <a:r>
              <a:rPr lang="en-US" sz="2000" dirty="0">
                <a:latin typeface="Calibri" panose="020F0502020204030204" pitchFamily="34" charset="0"/>
                <a:cs typeface="Calibri" panose="020F0502020204030204" pitchFamily="34" charset="0"/>
              </a:rPr>
              <a:t>.</a:t>
            </a:r>
          </a:p>
          <a:p>
            <a:pPr marL="0" lvl="0" indent="0">
              <a:spcBef>
                <a:spcPts val="2226"/>
              </a:spcBef>
              <a:buSzPts val="833"/>
              <a:buNone/>
            </a:pPr>
            <a:endParaRPr lang="en-US" sz="462" dirty="0"/>
          </a:p>
          <a:p>
            <a:endParaRPr lang="en-US" dirty="0"/>
          </a:p>
        </p:txBody>
      </p:sp>
      <p:pic>
        <p:nvPicPr>
          <p:cNvPr id="5122" name="Picture 2" descr="Amazon.com: Trojan Pleasure Variety Pack Lubricated Condoms: Health &amp;  Personal Care">
            <a:extLst>
              <a:ext uri="{FF2B5EF4-FFF2-40B4-BE49-F238E27FC236}">
                <a16:creationId xmlns:a16="http://schemas.microsoft.com/office/drawing/2014/main" id="{3315057A-DDA2-4C4F-AF9A-723EAB40E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273" y="1944547"/>
            <a:ext cx="3271348" cy="348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845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27739-B605-4F7D-A3C5-4FA0F077CABB}"/>
              </a:ext>
            </a:extLst>
          </p:cNvPr>
          <p:cNvSpPr>
            <a:spLocks noGrp="1"/>
          </p:cNvSpPr>
          <p:nvPr>
            <p:ph type="title"/>
          </p:nvPr>
        </p:nvSpPr>
        <p:spPr>
          <a:xfrm>
            <a:off x="1063752" y="-121424"/>
            <a:ext cx="10058400" cy="1609344"/>
          </a:xfrm>
        </p:spPr>
        <p:txBody>
          <a:bodyPr>
            <a:normAutofit/>
          </a:bodyPr>
          <a:lstStyle/>
          <a:p>
            <a:pPr algn="ctr"/>
            <a:r>
              <a:rPr lang="en-US" sz="3200" b="1" dirty="0">
                <a:solidFill>
                  <a:srgbClr val="23165A"/>
                </a:solidFill>
                <a:latin typeface="+mn-lt"/>
              </a:rPr>
              <a:t>Quick Round of Jeopardy…</a:t>
            </a:r>
          </a:p>
        </p:txBody>
      </p:sp>
      <p:sp>
        <p:nvSpPr>
          <p:cNvPr id="5" name="TextBox 4">
            <a:extLst>
              <a:ext uri="{FF2B5EF4-FFF2-40B4-BE49-F238E27FC236}">
                <a16:creationId xmlns:a16="http://schemas.microsoft.com/office/drawing/2014/main" id="{20D54C1A-93B5-47C7-9BB7-88E790EA1793}"/>
              </a:ext>
            </a:extLst>
          </p:cNvPr>
          <p:cNvSpPr txBox="1"/>
          <p:nvPr/>
        </p:nvSpPr>
        <p:spPr>
          <a:xfrm>
            <a:off x="3313869" y="1641331"/>
            <a:ext cx="5378479" cy="3575338"/>
          </a:xfrm>
          <a:prstGeom prst="rect">
            <a:avLst/>
          </a:prstGeom>
          <a:noFill/>
        </p:spPr>
        <p:txBody>
          <a:bodyPr wrap="square" rtlCol="0">
            <a:spAutoFit/>
          </a:bodyPr>
          <a:lstStyle/>
          <a:p>
            <a:pPr marL="0" lvl="0" indent="0" algn="ctr">
              <a:lnSpc>
                <a:spcPct val="100000"/>
              </a:lnSpc>
              <a:spcBef>
                <a:spcPts val="0"/>
              </a:spcBef>
              <a:buSzPts val="833"/>
              <a:buNone/>
            </a:pPr>
            <a:r>
              <a:rPr lang="en-US" sz="2400" b="1" dirty="0">
                <a:solidFill>
                  <a:schemeClr val="accent6">
                    <a:lumMod val="50000"/>
                  </a:schemeClr>
                </a:solidFill>
                <a:latin typeface="Calibri" panose="020F0502020204030204" pitchFamily="34" charset="0"/>
                <a:cs typeface="Calibri" panose="020F0502020204030204" pitchFamily="34" charset="0"/>
              </a:rPr>
              <a:t>Physical </a:t>
            </a:r>
            <a:r>
              <a:rPr lang="en-US" sz="2400" dirty="0">
                <a:solidFill>
                  <a:schemeClr val="accent6">
                    <a:lumMod val="50000"/>
                  </a:schemeClr>
                </a:solidFill>
                <a:latin typeface="Calibri" panose="020F0502020204030204" pitchFamily="34" charset="0"/>
                <a:cs typeface="Calibri" panose="020F0502020204030204" pitchFamily="34" charset="0"/>
              </a:rPr>
              <a:t>- When a person touches their private parts</a:t>
            </a:r>
          </a:p>
          <a:p>
            <a:pPr marL="0" lvl="0" indent="0" algn="ctr">
              <a:lnSpc>
                <a:spcPct val="100000"/>
              </a:lnSpc>
              <a:spcBef>
                <a:spcPts val="0"/>
              </a:spcBef>
              <a:buSzPts val="833"/>
              <a:buNone/>
            </a:pPr>
            <a:endParaRPr lang="en-US" sz="2400" dirty="0">
              <a:solidFill>
                <a:schemeClr val="accent4">
                  <a:lumMod val="75000"/>
                </a:schemeClr>
              </a:solidFill>
              <a:latin typeface="Calibri" panose="020F0502020204030204" pitchFamily="34" charset="0"/>
              <a:cs typeface="Calibri" panose="020F0502020204030204" pitchFamily="34" charset="0"/>
            </a:endParaRPr>
          </a:p>
          <a:p>
            <a:pPr marL="0" lvl="0" indent="0" algn="ctr">
              <a:lnSpc>
                <a:spcPct val="100000"/>
              </a:lnSpc>
              <a:spcBef>
                <a:spcPts val="0"/>
              </a:spcBef>
              <a:buSzPts val="833"/>
              <a:buNone/>
            </a:pPr>
            <a:r>
              <a:rPr lang="en-US" sz="2400" b="1" dirty="0">
                <a:solidFill>
                  <a:schemeClr val="accent2"/>
                </a:solidFill>
                <a:latin typeface="Calibri" panose="020F0502020204030204" pitchFamily="34" charset="0"/>
                <a:cs typeface="Calibri" panose="020F0502020204030204" pitchFamily="34" charset="0"/>
              </a:rPr>
              <a:t>Social </a:t>
            </a:r>
            <a:r>
              <a:rPr lang="en-US" sz="2400" dirty="0">
                <a:solidFill>
                  <a:schemeClr val="accent2"/>
                </a:solidFill>
                <a:latin typeface="Calibri" panose="020F0502020204030204" pitchFamily="34" charset="0"/>
                <a:cs typeface="Calibri" panose="020F0502020204030204" pitchFamily="34" charset="0"/>
              </a:rPr>
              <a:t>- It is something you do in private, some people do it and some people don’t</a:t>
            </a:r>
          </a:p>
          <a:p>
            <a:pPr marL="274320" lvl="1" indent="0" algn="ctr">
              <a:lnSpc>
                <a:spcPct val="100000"/>
              </a:lnSpc>
              <a:spcBef>
                <a:spcPts val="0"/>
              </a:spcBef>
              <a:buSzPts val="833"/>
              <a:buNone/>
            </a:pPr>
            <a:endParaRPr lang="en-US" sz="2400" dirty="0">
              <a:solidFill>
                <a:schemeClr val="tx2">
                  <a:lumMod val="50000"/>
                </a:schemeClr>
              </a:solidFill>
              <a:latin typeface="Calibri" panose="020F0502020204030204" pitchFamily="34" charset="0"/>
              <a:cs typeface="Calibri" panose="020F0502020204030204" pitchFamily="34" charset="0"/>
            </a:endParaRPr>
          </a:p>
          <a:p>
            <a:pPr marL="0" lvl="0" indent="0" algn="ctr">
              <a:lnSpc>
                <a:spcPct val="100000"/>
              </a:lnSpc>
              <a:spcBef>
                <a:spcPts val="0"/>
              </a:spcBef>
              <a:buSzPts val="833"/>
              <a:buNone/>
            </a:pPr>
            <a:r>
              <a:rPr lang="en-US" sz="2400" b="1" dirty="0">
                <a:solidFill>
                  <a:srgbClr val="002060"/>
                </a:solidFill>
                <a:latin typeface="Calibri" panose="020F0502020204030204" pitchFamily="34" charset="0"/>
                <a:cs typeface="Calibri" panose="020F0502020204030204" pitchFamily="34" charset="0"/>
              </a:rPr>
              <a:t>Emotional </a:t>
            </a:r>
            <a:r>
              <a:rPr lang="en-US" sz="2400" dirty="0">
                <a:solidFill>
                  <a:srgbClr val="002060"/>
                </a:solidFill>
                <a:latin typeface="Calibri" panose="020F0502020204030204" pitchFamily="34" charset="0"/>
                <a:cs typeface="Calibri" panose="020F0502020204030204" pitchFamily="34" charset="0"/>
              </a:rPr>
              <a:t>- It should make you feel good</a:t>
            </a:r>
          </a:p>
          <a:p>
            <a:pPr marL="0" lvl="0" indent="0" algn="ctr">
              <a:spcBef>
                <a:spcPts val="2226"/>
              </a:spcBef>
              <a:buSzPts val="833"/>
              <a:buNone/>
            </a:pPr>
            <a:endParaRPr lang="en-US" sz="2000" dirty="0">
              <a:solidFill>
                <a:srgbClr val="002060"/>
              </a:solidFill>
            </a:endParaRPr>
          </a:p>
          <a:p>
            <a:pPr algn="ctr"/>
            <a:endParaRPr lang="en-US" sz="2000" dirty="0"/>
          </a:p>
        </p:txBody>
      </p:sp>
      <p:sp>
        <p:nvSpPr>
          <p:cNvPr id="6" name="TextBox 5">
            <a:extLst>
              <a:ext uri="{FF2B5EF4-FFF2-40B4-BE49-F238E27FC236}">
                <a16:creationId xmlns:a16="http://schemas.microsoft.com/office/drawing/2014/main" id="{47ED6F55-94D6-4E5E-82E8-17285D8B8140}"/>
              </a:ext>
            </a:extLst>
          </p:cNvPr>
          <p:cNvSpPr txBox="1"/>
          <p:nvPr/>
        </p:nvSpPr>
        <p:spPr>
          <a:xfrm>
            <a:off x="3643474" y="4975825"/>
            <a:ext cx="4719268" cy="1569660"/>
          </a:xfrm>
          <a:prstGeom prst="rect">
            <a:avLst/>
          </a:prstGeom>
          <a:noFill/>
        </p:spPr>
        <p:txBody>
          <a:bodyPr wrap="square" rtlCol="0">
            <a:spAutoFit/>
          </a:bodyPr>
          <a:lstStyle/>
          <a:p>
            <a:pPr algn="ctr"/>
            <a:r>
              <a:rPr lang="en-US" sz="4800" b="1" dirty="0">
                <a:latin typeface="Calibri" panose="020F0502020204030204" pitchFamily="34" charset="0"/>
                <a:cs typeface="Calibri" panose="020F0502020204030204" pitchFamily="34" charset="0"/>
              </a:rPr>
              <a:t>MASTURBATION/SOLO SEX</a:t>
            </a:r>
          </a:p>
        </p:txBody>
      </p:sp>
    </p:spTree>
    <p:extLst>
      <p:ext uri="{BB962C8B-B14F-4D97-AF65-F5344CB8AC3E}">
        <p14:creationId xmlns:p14="http://schemas.microsoft.com/office/powerpoint/2010/main" val="284836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ing cabinet - Wikipedia">
            <a:extLst>
              <a:ext uri="{FF2B5EF4-FFF2-40B4-BE49-F238E27FC236}">
                <a16:creationId xmlns:a16="http://schemas.microsoft.com/office/drawing/2014/main" id="{9BB252DB-1B90-419C-A86F-DB8E6F8369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3" b="12465"/>
          <a:stretch/>
        </p:blipFill>
        <p:spPr bwMode="auto">
          <a:xfrm>
            <a:off x="1" y="10"/>
            <a:ext cx="6066502" cy="6857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D41A6A-D995-45C2-AC09-BFAE4E234074}"/>
              </a:ext>
            </a:extLst>
          </p:cNvPr>
          <p:cNvSpPr>
            <a:spLocks noGrp="1"/>
          </p:cNvSpPr>
          <p:nvPr>
            <p:ph type="title"/>
          </p:nvPr>
        </p:nvSpPr>
        <p:spPr>
          <a:xfrm>
            <a:off x="6400800" y="484632"/>
            <a:ext cx="5299586" cy="1609344"/>
          </a:xfrm>
          <a:ln>
            <a:noFill/>
          </a:ln>
        </p:spPr>
        <p:txBody>
          <a:bodyPr>
            <a:normAutofit/>
          </a:bodyPr>
          <a:lstStyle/>
          <a:p>
            <a:r>
              <a:rPr lang="en-US" sz="3200" b="1" dirty="0">
                <a:solidFill>
                  <a:srgbClr val="23165A"/>
                </a:solidFill>
                <a:latin typeface="+mn-lt"/>
              </a:rPr>
              <a:t>REMEMBER!	</a:t>
            </a:r>
          </a:p>
        </p:txBody>
      </p:sp>
      <p:sp>
        <p:nvSpPr>
          <p:cNvPr id="6153" name="Content Placeholder 2">
            <a:extLst>
              <a:ext uri="{FF2B5EF4-FFF2-40B4-BE49-F238E27FC236}">
                <a16:creationId xmlns:a16="http://schemas.microsoft.com/office/drawing/2014/main" id="{1DFD83D7-B508-4428-B224-7D31F29E817D}"/>
              </a:ext>
            </a:extLst>
          </p:cNvPr>
          <p:cNvSpPr>
            <a:spLocks noGrp="1"/>
          </p:cNvSpPr>
          <p:nvPr>
            <p:ph idx="1"/>
          </p:nvPr>
        </p:nvSpPr>
        <p:spPr>
          <a:xfrm>
            <a:off x="6400799" y="2121408"/>
            <a:ext cx="5299585" cy="4050792"/>
          </a:xfrm>
        </p:spPr>
        <p:txBody>
          <a:bodyPr>
            <a:normAutofit/>
          </a:bodyPr>
          <a:lstStyle/>
          <a:p>
            <a:r>
              <a:rPr lang="en-US" sz="2400" dirty="0">
                <a:latin typeface="Calibri" panose="020F0502020204030204" pitchFamily="34" charset="0"/>
                <a:cs typeface="Calibri" panose="020F0502020204030204" pitchFamily="34" charset="0"/>
              </a:rPr>
              <a:t>You don’t have to tell them everything you know. You ONLY need to share what is relevant to them </a:t>
            </a:r>
            <a:r>
              <a:rPr lang="en-US" sz="2400" b="1" dirty="0">
                <a:latin typeface="Calibri" panose="020F0502020204030204" pitchFamily="34" charset="0"/>
                <a:cs typeface="Calibri" panose="020F0502020204030204" pitchFamily="34" charset="0"/>
              </a:rPr>
              <a:t>right now</a:t>
            </a:r>
          </a:p>
        </p:txBody>
      </p:sp>
    </p:spTree>
    <p:extLst>
      <p:ext uri="{BB962C8B-B14F-4D97-AF65-F5344CB8AC3E}">
        <p14:creationId xmlns:p14="http://schemas.microsoft.com/office/powerpoint/2010/main" val="1349405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1A6C7D-5114-7341-8F30-5A5EBABFDBE2}"/>
              </a:ext>
            </a:extLst>
          </p:cNvPr>
          <p:cNvPicPr>
            <a:picLocks noChangeAspect="1"/>
          </p:cNvPicPr>
          <p:nvPr/>
        </p:nvPicPr>
        <p:blipFill rotWithShape="1">
          <a:blip r:embed="rId3"/>
          <a:srcRect l="9648" r="3" b="3"/>
          <a:stretch/>
        </p:blipFill>
        <p:spPr>
          <a:xfrm>
            <a:off x="289312" y="4005157"/>
            <a:ext cx="2765763" cy="2740956"/>
          </a:xfrm>
          <a:prstGeom prst="rect">
            <a:avLst/>
          </a:prstGeom>
        </p:spPr>
      </p:pic>
      <p:pic>
        <p:nvPicPr>
          <p:cNvPr id="3074" name="Picture 2" descr="Boys Link">
            <a:extLst>
              <a:ext uri="{FF2B5EF4-FFF2-40B4-BE49-F238E27FC236}">
                <a16:creationId xmlns:a16="http://schemas.microsoft.com/office/drawing/2014/main" id="{F1C93509-4913-46CD-A672-AF9C4BFB753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24356" y="945683"/>
            <a:ext cx="2954391" cy="449337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E496C80-A8A0-AE41-939B-96C514539A24}"/>
              </a:ext>
            </a:extLst>
          </p:cNvPr>
          <p:cNvSpPr>
            <a:spLocks noGrp="1"/>
          </p:cNvSpPr>
          <p:nvPr>
            <p:ph idx="1"/>
          </p:nvPr>
        </p:nvSpPr>
        <p:spPr>
          <a:xfrm>
            <a:off x="3674704" y="1812110"/>
            <a:ext cx="5256186" cy="1885012"/>
          </a:xfrm>
        </p:spPr>
        <p:txBody>
          <a:bodyPr>
            <a:normAutofit/>
          </a:bodyPr>
          <a:lstStyle/>
          <a:p>
            <a:pPr marL="0" indent="0" algn="r">
              <a:buNone/>
            </a:pPr>
            <a:endParaRPr lang="en-US" dirty="0">
              <a:latin typeface="Calibri" panose="020F0502020204030204" pitchFamily="34" charset="0"/>
              <a:cs typeface="Calibri" panose="020F0502020204030204" pitchFamily="34" charset="0"/>
            </a:endParaRPr>
          </a:p>
          <a:p>
            <a:pPr marL="0" indent="0" algn="r">
              <a:buNone/>
            </a:pPr>
            <a:r>
              <a:rPr lang="en-US" sz="2000" b="1" dirty="0">
                <a:latin typeface="Calibri" panose="020F0502020204030204" pitchFamily="34" charset="0"/>
                <a:cs typeface="Calibri" panose="020F0502020204030204" pitchFamily="34" charset="0"/>
              </a:rPr>
              <a:t>The Healthy Bodies Toolkit (FREE)</a:t>
            </a:r>
          </a:p>
          <a:p>
            <a:pPr marL="0" indent="0" algn="r">
              <a:buNone/>
            </a:pPr>
            <a:r>
              <a:rPr lang="en-US" sz="2000" dirty="0">
                <a:latin typeface="Calibri" panose="020F0502020204030204" pitchFamily="34" charset="0"/>
                <a:cs typeface="Calibri" panose="020F0502020204030204" pitchFamily="34" charset="0"/>
                <a:hlinkClick r:id="rId5"/>
              </a:rPr>
              <a:t>https://vkc.mc.vanderbilt.edu/HealthyBodies/</a:t>
            </a:r>
            <a:endParaRPr lang="en-US" sz="2000" dirty="0">
              <a:latin typeface="Calibri" panose="020F0502020204030204" pitchFamily="34" charset="0"/>
              <a:cs typeface="Calibri" panose="020F0502020204030204" pitchFamily="34" charset="0"/>
            </a:endParaRPr>
          </a:p>
          <a:p>
            <a:pPr marL="0" indent="0" algn="r">
              <a:buNone/>
            </a:pPr>
            <a:endParaRPr lang="en-US" dirty="0">
              <a:latin typeface="Calibri" panose="020F0502020204030204" pitchFamily="34" charset="0"/>
              <a:cs typeface="Calibri" panose="020F0502020204030204" pitchFamily="34" charset="0"/>
            </a:endParaRPr>
          </a:p>
          <a:p>
            <a:pPr marL="0" indent="0" algn="r">
              <a:buNone/>
            </a:pPr>
            <a:endParaRPr lang="en-US" sz="1800" dirty="0"/>
          </a:p>
        </p:txBody>
      </p:sp>
      <p:pic>
        <p:nvPicPr>
          <p:cNvPr id="4098" name="Picture 2" descr="guidebook size">
            <a:extLst>
              <a:ext uri="{FF2B5EF4-FFF2-40B4-BE49-F238E27FC236}">
                <a16:creationId xmlns:a16="http://schemas.microsoft.com/office/drawing/2014/main" id="{D0CF9837-D6E1-C743-92E7-1B2442B840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772" b="14287"/>
          <a:stretch/>
        </p:blipFill>
        <p:spPr bwMode="auto">
          <a:xfrm>
            <a:off x="289312" y="260970"/>
            <a:ext cx="2971800" cy="274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BCEA1B-A4E2-4342-A3DB-2C284F4FAF4A}"/>
              </a:ext>
            </a:extLst>
          </p:cNvPr>
          <p:cNvSpPr txBox="1"/>
          <p:nvPr/>
        </p:nvSpPr>
        <p:spPr>
          <a:xfrm>
            <a:off x="3232753" y="399583"/>
            <a:ext cx="5897640" cy="984885"/>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Organization for Autism Research Sex Ed Guide (FREE)</a:t>
            </a:r>
          </a:p>
          <a:p>
            <a:r>
              <a:rPr lang="en-US" sz="2000" dirty="0">
                <a:latin typeface="Calibri" panose="020F0502020204030204" pitchFamily="34" charset="0"/>
                <a:cs typeface="Calibri" panose="020F0502020204030204" pitchFamily="34" charset="0"/>
                <a:hlinkClick r:id="rId7"/>
              </a:rPr>
              <a:t>https://researchautism.org/sex-ed-guide/</a:t>
            </a:r>
            <a:r>
              <a:rPr lang="en-US" sz="2000" dirty="0">
                <a:latin typeface="Calibri" panose="020F0502020204030204" pitchFamily="34" charset="0"/>
                <a:cs typeface="Calibri" panose="020F0502020204030204" pitchFamily="34" charset="0"/>
              </a:rPr>
              <a:t> </a:t>
            </a:r>
          </a:p>
          <a:p>
            <a:endParaRPr lang="en-US" dirty="0"/>
          </a:p>
        </p:txBody>
      </p:sp>
      <p:sp>
        <p:nvSpPr>
          <p:cNvPr id="8" name="TextBox 7">
            <a:extLst>
              <a:ext uri="{FF2B5EF4-FFF2-40B4-BE49-F238E27FC236}">
                <a16:creationId xmlns:a16="http://schemas.microsoft.com/office/drawing/2014/main" id="{5487792E-F58B-3846-8691-70868B878AE6}"/>
              </a:ext>
            </a:extLst>
          </p:cNvPr>
          <p:cNvSpPr txBox="1"/>
          <p:nvPr/>
        </p:nvSpPr>
        <p:spPr>
          <a:xfrm>
            <a:off x="5922895" y="4469557"/>
            <a:ext cx="2756735" cy="1938992"/>
          </a:xfrm>
          <a:prstGeom prst="rect">
            <a:avLst/>
          </a:prstGeom>
          <a:noFill/>
        </p:spPr>
        <p:txBody>
          <a:bodyPr wrap="square" rtlCol="0">
            <a:spAutoFit/>
          </a:bodyPr>
          <a:lstStyle/>
          <a:p>
            <a:r>
              <a:rPr lang="en-US" sz="2000" b="1" dirty="0"/>
              <a:t>Tom and Ellie series</a:t>
            </a:r>
          </a:p>
          <a:p>
            <a:r>
              <a:rPr lang="en-US" sz="2000" dirty="0" err="1"/>
              <a:t>Amazon.com</a:t>
            </a:r>
            <a:endParaRPr lang="en-US" sz="2000" dirty="0"/>
          </a:p>
          <a:p>
            <a:endParaRPr lang="en-US" sz="2000" dirty="0"/>
          </a:p>
          <a:p>
            <a:r>
              <a:rPr lang="en-US" sz="2000" dirty="0"/>
              <a:t>Using public bathrooms</a:t>
            </a:r>
          </a:p>
          <a:p>
            <a:r>
              <a:rPr lang="en-US" sz="2000" dirty="0"/>
              <a:t>Puberty</a:t>
            </a:r>
          </a:p>
          <a:p>
            <a:r>
              <a:rPr lang="en-US" sz="2000" dirty="0"/>
              <a:t>Solo sex</a:t>
            </a:r>
          </a:p>
        </p:txBody>
      </p:sp>
      <p:pic>
        <p:nvPicPr>
          <p:cNvPr id="16" name="Picture 15">
            <a:extLst>
              <a:ext uri="{FF2B5EF4-FFF2-40B4-BE49-F238E27FC236}">
                <a16:creationId xmlns:a16="http://schemas.microsoft.com/office/drawing/2014/main" id="{264095DB-F680-3040-9FE2-D23792B16E35}"/>
              </a:ext>
            </a:extLst>
          </p:cNvPr>
          <p:cNvPicPr>
            <a:picLocks noChangeAspect="1"/>
          </p:cNvPicPr>
          <p:nvPr/>
        </p:nvPicPr>
        <p:blipFill>
          <a:blip r:embed="rId8"/>
          <a:stretch>
            <a:fillRect/>
          </a:stretch>
        </p:blipFill>
        <p:spPr>
          <a:xfrm>
            <a:off x="3157132" y="4103384"/>
            <a:ext cx="2765763" cy="2544502"/>
          </a:xfrm>
          <a:prstGeom prst="rect">
            <a:avLst/>
          </a:prstGeom>
        </p:spPr>
      </p:pic>
    </p:spTree>
    <p:extLst>
      <p:ext uri="{BB962C8B-B14F-4D97-AF65-F5344CB8AC3E}">
        <p14:creationId xmlns:p14="http://schemas.microsoft.com/office/powerpoint/2010/main" val="4183307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4F876E9-5F33-514E-A07F-CAB0C029AC54}"/>
              </a:ext>
            </a:extLst>
          </p:cNvPr>
          <p:cNvPicPr>
            <a:picLocks noGrp="1" noChangeAspect="1"/>
          </p:cNvPicPr>
          <p:nvPr>
            <p:ph idx="1"/>
          </p:nvPr>
        </p:nvPicPr>
        <p:blipFill>
          <a:blip r:embed="rId3"/>
          <a:stretch>
            <a:fillRect/>
          </a:stretch>
        </p:blipFill>
        <p:spPr>
          <a:xfrm>
            <a:off x="260563" y="1425737"/>
            <a:ext cx="3503075" cy="4631557"/>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70EC6F94-B6CF-E441-B137-3F395BA6ACC0}"/>
              </a:ext>
            </a:extLst>
          </p:cNvPr>
          <p:cNvPicPr>
            <a:picLocks noChangeAspect="1"/>
          </p:cNvPicPr>
          <p:nvPr/>
        </p:nvPicPr>
        <p:blipFill>
          <a:blip r:embed="rId4"/>
          <a:stretch>
            <a:fillRect/>
          </a:stretch>
        </p:blipFill>
        <p:spPr>
          <a:xfrm>
            <a:off x="6281195" y="3217762"/>
            <a:ext cx="5808878" cy="3528892"/>
          </a:xfrm>
          <a:prstGeom prst="rect">
            <a:avLst/>
          </a:prstGeom>
        </p:spPr>
      </p:pic>
      <p:pic>
        <p:nvPicPr>
          <p:cNvPr id="6" name="Picture 6">
            <a:extLst>
              <a:ext uri="{FF2B5EF4-FFF2-40B4-BE49-F238E27FC236}">
                <a16:creationId xmlns:a16="http://schemas.microsoft.com/office/drawing/2014/main" id="{9D617D16-A78C-F64F-A3C1-515C5FB5D5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696"/>
          <a:stretch/>
        </p:blipFill>
        <p:spPr bwMode="auto">
          <a:xfrm>
            <a:off x="4012929" y="242069"/>
            <a:ext cx="2268266" cy="31492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hat Makes a Baby: Silverberg, Cory, Smyth, Fiona: 8601416276496:  Amazon.com: Books">
            <a:extLst>
              <a:ext uri="{FF2B5EF4-FFF2-40B4-BE49-F238E27FC236}">
                <a16:creationId xmlns:a16="http://schemas.microsoft.com/office/drawing/2014/main" id="{38AD3963-5B30-FE49-800E-EBA9DF42C0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530486" y="238683"/>
            <a:ext cx="2762770" cy="27489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1CD7A2C-7170-C944-8414-EF4FCAC1C35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34089" y="3466671"/>
            <a:ext cx="2081734" cy="34695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C89E827-3999-BB44-8A77-98A4FED52AD1}"/>
              </a:ext>
            </a:extLst>
          </p:cNvPr>
          <p:cNvPicPr>
            <a:picLocks noChangeAspect="1"/>
          </p:cNvPicPr>
          <p:nvPr/>
        </p:nvPicPr>
        <p:blipFill rotWithShape="1">
          <a:blip r:embed="rId8"/>
          <a:srcRect t="12134" b="9129"/>
          <a:stretch/>
        </p:blipFill>
        <p:spPr>
          <a:xfrm>
            <a:off x="9561666" y="238683"/>
            <a:ext cx="2255277" cy="2752344"/>
          </a:xfrm>
          <a:prstGeom prst="rect">
            <a:avLst/>
          </a:prstGeom>
        </p:spPr>
      </p:pic>
    </p:spTree>
    <p:extLst>
      <p:ext uri="{BB962C8B-B14F-4D97-AF65-F5344CB8AC3E}">
        <p14:creationId xmlns:p14="http://schemas.microsoft.com/office/powerpoint/2010/main" val="2065328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5A9C-359F-4D6C-A7DD-5F14F4BB83E9}"/>
              </a:ext>
            </a:extLst>
          </p:cNvPr>
          <p:cNvSpPr>
            <a:spLocks noGrp="1"/>
          </p:cNvSpPr>
          <p:nvPr>
            <p:ph type="title"/>
          </p:nvPr>
        </p:nvSpPr>
        <p:spPr/>
        <p:txBody>
          <a:bodyPr>
            <a:normAutofit/>
          </a:bodyPr>
          <a:lstStyle/>
          <a:p>
            <a:r>
              <a:rPr lang="en-US" sz="3200" b="0" dirty="0"/>
              <a:t>References</a:t>
            </a:r>
          </a:p>
        </p:txBody>
      </p:sp>
      <p:sp>
        <p:nvSpPr>
          <p:cNvPr id="3" name="Content Placeholder 2">
            <a:extLst>
              <a:ext uri="{FF2B5EF4-FFF2-40B4-BE49-F238E27FC236}">
                <a16:creationId xmlns:a16="http://schemas.microsoft.com/office/drawing/2014/main" id="{B271FB11-C762-4406-B3AE-204AD40AA21D}"/>
              </a:ext>
            </a:extLst>
          </p:cNvPr>
          <p:cNvSpPr>
            <a:spLocks noGrp="1"/>
          </p:cNvSpPr>
          <p:nvPr>
            <p:ph idx="1"/>
          </p:nvPr>
        </p:nvSpPr>
        <p:spPr>
          <a:xfrm>
            <a:off x="1069847" y="1618938"/>
            <a:ext cx="10382637" cy="4553262"/>
          </a:xfrm>
        </p:spPr>
        <p:txBody>
          <a:bodyPr>
            <a:normAutofit fontScale="92500" lnSpcReduction="20000"/>
          </a:bodyPr>
          <a:lstStyle/>
          <a:p>
            <a:r>
              <a:rPr lang="en-US" dirty="0">
                <a:latin typeface="Calibri" panose="020F0502020204030204" pitchFamily="34" charset="0"/>
                <a:cs typeface="Calibri" panose="020F0502020204030204" pitchFamily="34" charset="0"/>
              </a:rPr>
              <a:t>American Academy of Pediatrics Committee on Children with Disabilities (1996). Sexuality education of children and adolescents with developmental disabilities. Pediatrics, 97(2), 275-278.</a:t>
            </a:r>
          </a:p>
          <a:p>
            <a:r>
              <a:rPr lang="en-US" dirty="0" err="1">
                <a:latin typeface="Calibri" panose="020F0502020204030204" pitchFamily="34" charset="0"/>
                <a:cs typeface="Calibri" panose="020F0502020204030204" pitchFamily="34" charset="0"/>
              </a:rPr>
              <a:t>Danya</a:t>
            </a:r>
            <a:r>
              <a:rPr lang="en-US" dirty="0">
                <a:latin typeface="Calibri" panose="020F0502020204030204" pitchFamily="34" charset="0"/>
                <a:cs typeface="Calibri" panose="020F0502020204030204" pitchFamily="34" charset="0"/>
              </a:rPr>
              <a:t> International, Inc. (2014). </a:t>
            </a:r>
            <a:r>
              <a:rPr lang="en-US" i="1" dirty="0">
                <a:latin typeface="Calibri" panose="020F0502020204030204" pitchFamily="34" charset="0"/>
                <a:cs typeface="Calibri" panose="020F0502020204030204" pitchFamily="34" charset="0"/>
              </a:rPr>
              <a:t>Charting the Course</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Gerhardt, P. (2018). </a:t>
            </a:r>
            <a:r>
              <a:rPr lang="en-US" i="1" dirty="0">
                <a:latin typeface="Calibri" panose="020F0502020204030204" pitchFamily="34" charset="0"/>
                <a:cs typeface="Calibri" panose="020F0502020204030204" pitchFamily="34" charset="0"/>
              </a:rPr>
              <a:t>Sexuality &amp; Sexuality Instruction with Learners with Autism Spectrum Disorders and Other Developmental Disabilities.</a:t>
            </a:r>
          </a:p>
          <a:p>
            <a:r>
              <a:rPr lang="en-US" dirty="0">
                <a:latin typeface="Calibri" panose="020F0502020204030204" pitchFamily="34" charset="0"/>
                <a:cs typeface="Calibri" panose="020F0502020204030204" pitchFamily="34" charset="0"/>
              </a:rPr>
              <a:t>McLaughlin, K. (2019). </a:t>
            </a:r>
            <a:r>
              <a:rPr lang="en-US" b="0" i="1" dirty="0">
                <a:effectLst/>
                <a:latin typeface="Calibri" panose="020F0502020204030204" pitchFamily="34" charset="0"/>
                <a:cs typeface="Calibri" panose="020F0502020204030204" pitchFamily="34" charset="0"/>
              </a:rPr>
              <a:t>Sexuality Education for People with Developmental Disabilities.</a:t>
            </a:r>
          </a:p>
          <a:p>
            <a:r>
              <a:rPr lang="en-US" dirty="0">
                <a:latin typeface="Calibri" panose="020F0502020204030204" pitchFamily="34" charset="0"/>
                <a:cs typeface="Calibri" panose="020F0502020204030204" pitchFamily="34" charset="0"/>
              </a:rPr>
              <a:t>National Information Center for Children and Youth with Disabilities (1992). Sexuality education for children and youth with disabilities, 1(3), 1-28.</a:t>
            </a:r>
            <a:endParaRPr lang="en-US" b="0" i="1" dirty="0">
              <a:effectLst/>
              <a:latin typeface="Calibri" panose="020F0502020204030204" pitchFamily="34" charset="0"/>
              <a:cs typeface="Calibri" panose="020F0502020204030204" pitchFamily="34" charset="0"/>
            </a:endParaRPr>
          </a:p>
          <a:p>
            <a:r>
              <a:rPr lang="en-US" b="0" dirty="0">
                <a:effectLst/>
                <a:latin typeface="Calibri" panose="020F0502020204030204" pitchFamily="34" charset="0"/>
                <a:cs typeface="Calibri" panose="020F0502020204030204" pitchFamily="34" charset="0"/>
              </a:rPr>
              <a:t>Planned Parenthood League</a:t>
            </a:r>
            <a:r>
              <a:rPr lang="en-US" dirty="0">
                <a:latin typeface="Calibri" panose="020F0502020204030204" pitchFamily="34" charset="0"/>
                <a:cs typeface="Calibri" panose="020F0502020204030204" pitchFamily="34" charset="0"/>
              </a:rPr>
              <a:t> of Massachusetts. (2020). </a:t>
            </a:r>
            <a:r>
              <a:rPr lang="en-US" i="1" dirty="0">
                <a:latin typeface="Calibri" panose="020F0502020204030204" pitchFamily="34" charset="0"/>
                <a:cs typeface="Calibri" panose="020F0502020204030204" pitchFamily="34" charset="0"/>
              </a:rPr>
              <a:t>Sexuality Education for Youth on the Autism Spectrum.</a:t>
            </a:r>
          </a:p>
          <a:p>
            <a:endParaRPr lang="en-US" b="0" i="1" dirty="0">
              <a:effectLst/>
              <a:latin typeface="Calibri" panose="020F0502020204030204" pitchFamily="34" charset="0"/>
              <a:cs typeface="Calibri" panose="020F0502020204030204" pitchFamily="34" charset="0"/>
            </a:endParaRPr>
          </a:p>
          <a:p>
            <a:endParaRPr lang="en-US" b="0" i="1" dirty="0">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643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94A03-7F9F-4BFF-8CB0-D43E9FA2C3C5}"/>
              </a:ext>
            </a:extLst>
          </p:cNvPr>
          <p:cNvSpPr>
            <a:spLocks noGrp="1"/>
          </p:cNvSpPr>
          <p:nvPr>
            <p:ph type="title"/>
          </p:nvPr>
        </p:nvSpPr>
        <p:spPr>
          <a:xfrm>
            <a:off x="601348" y="686034"/>
            <a:ext cx="5824112" cy="1107657"/>
          </a:xfrm>
        </p:spPr>
        <p:txBody>
          <a:bodyPr vert="horz" lIns="91440" tIns="45720" rIns="91440" bIns="45720" rtlCol="0" anchor="ctr">
            <a:normAutofit fontScale="90000"/>
          </a:bodyPr>
          <a:lstStyle/>
          <a:p>
            <a:pPr>
              <a:lnSpc>
                <a:spcPct val="85000"/>
              </a:lnSpc>
            </a:pPr>
            <a:r>
              <a:rPr lang="en-US" sz="8000" b="1" kern="1200" cap="none" baseline="0" dirty="0">
                <a:solidFill>
                  <a:srgbClr val="23165A"/>
                </a:solidFill>
                <a:latin typeface="+mn-lt"/>
                <a:ea typeface="+mj-ea"/>
                <a:cs typeface="+mj-cs"/>
              </a:rPr>
              <a:t>But first…</a:t>
            </a:r>
          </a:p>
        </p:txBody>
      </p:sp>
      <p:pic>
        <p:nvPicPr>
          <p:cNvPr id="1028" name="Picture 4" descr="Vaccum Pump Facts | AVAC Industries | Vacuum Pump Repairs">
            <a:extLst>
              <a:ext uri="{FF2B5EF4-FFF2-40B4-BE49-F238E27FC236}">
                <a16:creationId xmlns:a16="http://schemas.microsoft.com/office/drawing/2014/main" id="{2F6E000A-9D17-481A-82C2-CFFAF4765D08}"/>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tretch>
            <a:fillRect/>
          </a:stretch>
        </p:blipFill>
        <p:spPr bwMode="auto">
          <a:xfrm>
            <a:off x="4636495" y="1239862"/>
            <a:ext cx="6410147" cy="480760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348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7252B4-4310-354F-B645-DA57E8E6C3EB}"/>
              </a:ext>
            </a:extLst>
          </p:cNvPr>
          <p:cNvSpPr>
            <a:spLocks noGrp="1"/>
          </p:cNvSpPr>
          <p:nvPr>
            <p:ph idx="1"/>
          </p:nvPr>
        </p:nvSpPr>
        <p:spPr>
          <a:xfrm>
            <a:off x="6400798" y="952364"/>
            <a:ext cx="5299585" cy="5448436"/>
          </a:xfrm>
        </p:spPr>
        <p:txBody>
          <a:bodyPr>
            <a:normAutofit/>
          </a:bodyPr>
          <a:lstStyle/>
          <a:p>
            <a:pPr marL="0" indent="0" algn="ctr">
              <a:buNone/>
            </a:pPr>
            <a:r>
              <a:rPr lang="en-US" sz="2800" b="1" dirty="0">
                <a:latin typeface="Calibri" panose="020F0502020204030204" pitchFamily="34" charset="0"/>
                <a:cs typeface="Calibri" panose="020F0502020204030204" pitchFamily="34" charset="0"/>
              </a:rPr>
              <a:t>Marsha </a:t>
            </a:r>
            <a:r>
              <a:rPr lang="en-US" sz="2800" b="1" dirty="0" err="1">
                <a:latin typeface="Calibri" panose="020F0502020204030204" pitchFamily="34" charset="0"/>
                <a:cs typeface="Calibri" panose="020F0502020204030204" pitchFamily="34" charset="0"/>
              </a:rPr>
              <a:t>Stepensky</a:t>
            </a:r>
            <a:r>
              <a:rPr lang="en-US" sz="2800" b="1" dirty="0">
                <a:latin typeface="Calibri" panose="020F0502020204030204" pitchFamily="34" charset="0"/>
                <a:cs typeface="Calibri" panose="020F0502020204030204" pitchFamily="34" charset="0"/>
              </a:rPr>
              <a:t> Dorn, </a:t>
            </a:r>
            <a:r>
              <a:rPr lang="en-US" sz="2800" b="1" dirty="0" err="1">
                <a:latin typeface="Calibri" panose="020F0502020204030204" pitchFamily="34" charset="0"/>
                <a:cs typeface="Calibri" panose="020F0502020204030204" pitchFamily="34" charset="0"/>
              </a:rPr>
              <a:t>MS.Ed</a:t>
            </a:r>
            <a:r>
              <a:rPr lang="en-US" sz="2800" b="1" dirty="0">
                <a:latin typeface="Calibri" panose="020F0502020204030204" pitchFamily="34" charset="0"/>
                <a:cs typeface="Calibri" panose="020F0502020204030204" pitchFamily="34" charset="0"/>
              </a:rPr>
              <a:t>, BCBA</a:t>
            </a:r>
          </a:p>
          <a:p>
            <a:pPr marL="0" indent="0" algn="ctr">
              <a:buNone/>
            </a:pPr>
            <a:r>
              <a:rPr lang="en-US" sz="2800" b="1" dirty="0">
                <a:latin typeface="Calibri" panose="020F0502020204030204" pitchFamily="34" charset="0"/>
                <a:cs typeface="Calibri" panose="020F0502020204030204" pitchFamily="34" charset="0"/>
                <a:hlinkClick r:id="rId3"/>
              </a:rPr>
              <a:t>Stepenskym@gmail.com</a:t>
            </a:r>
            <a:r>
              <a:rPr lang="en-US" sz="2800" b="1" dirty="0">
                <a:latin typeface="Calibri" panose="020F0502020204030204" pitchFamily="34" charset="0"/>
                <a:cs typeface="Calibri" panose="020F0502020204030204" pitchFamily="34" charset="0"/>
              </a:rPr>
              <a:t> </a:t>
            </a:r>
          </a:p>
          <a:p>
            <a:pPr marL="0" indent="0">
              <a:buNone/>
            </a:pPr>
            <a:endParaRPr lang="en-US" sz="1800" b="1" dirty="0"/>
          </a:p>
          <a:p>
            <a:pPr marL="0" indent="0" algn="ctr">
              <a:buNone/>
            </a:pPr>
            <a:endParaRPr lang="en-US" sz="1800" b="1" dirty="0"/>
          </a:p>
        </p:txBody>
      </p:sp>
      <p:pic>
        <p:nvPicPr>
          <p:cNvPr id="4" name="Picture 3">
            <a:extLst>
              <a:ext uri="{FF2B5EF4-FFF2-40B4-BE49-F238E27FC236}">
                <a16:creationId xmlns:a16="http://schemas.microsoft.com/office/drawing/2014/main" id="{60C4851B-527F-1A46-9689-F4B400F2F38B}"/>
              </a:ext>
            </a:extLst>
          </p:cNvPr>
          <p:cNvPicPr>
            <a:picLocks noChangeAspect="1"/>
          </p:cNvPicPr>
          <p:nvPr/>
        </p:nvPicPr>
        <p:blipFill rotWithShape="1">
          <a:blip r:embed="rId4"/>
          <a:srcRect l="15001" r="19639" b="1"/>
          <a:stretch/>
        </p:blipFill>
        <p:spPr>
          <a:xfrm>
            <a:off x="633999" y="823564"/>
            <a:ext cx="5112461" cy="5221133"/>
          </a:xfrm>
          <a:prstGeom prst="rect">
            <a:avLst/>
          </a:prstGeom>
        </p:spPr>
      </p:pic>
      <p:pic>
        <p:nvPicPr>
          <p:cNvPr id="5" name="Picture 4">
            <a:extLst>
              <a:ext uri="{FF2B5EF4-FFF2-40B4-BE49-F238E27FC236}">
                <a16:creationId xmlns:a16="http://schemas.microsoft.com/office/drawing/2014/main" id="{37D62684-1442-CE40-A448-86005D1615F3}"/>
              </a:ext>
            </a:extLst>
          </p:cNvPr>
          <p:cNvPicPr>
            <a:picLocks noChangeAspect="1"/>
          </p:cNvPicPr>
          <p:nvPr/>
        </p:nvPicPr>
        <p:blipFill>
          <a:blip r:embed="rId5"/>
          <a:stretch>
            <a:fillRect/>
          </a:stretch>
        </p:blipFill>
        <p:spPr>
          <a:xfrm>
            <a:off x="6625695" y="2719669"/>
            <a:ext cx="5213386" cy="1418661"/>
          </a:xfrm>
          <a:prstGeom prst="rect">
            <a:avLst/>
          </a:prstGeom>
        </p:spPr>
      </p:pic>
      <p:sp>
        <p:nvSpPr>
          <p:cNvPr id="6" name="TextBox 5">
            <a:extLst>
              <a:ext uri="{FF2B5EF4-FFF2-40B4-BE49-F238E27FC236}">
                <a16:creationId xmlns:a16="http://schemas.microsoft.com/office/drawing/2014/main" id="{191FB091-8091-6D4A-87D2-A2BDE673B83E}"/>
              </a:ext>
            </a:extLst>
          </p:cNvPr>
          <p:cNvSpPr txBox="1"/>
          <p:nvPr/>
        </p:nvSpPr>
        <p:spPr>
          <a:xfrm>
            <a:off x="6625695" y="4453957"/>
            <a:ext cx="5213386" cy="1015663"/>
          </a:xfrm>
          <a:prstGeom prst="rect">
            <a:avLst/>
          </a:prstGeom>
          <a:noFill/>
        </p:spPr>
        <p:txBody>
          <a:bodyPr wrap="square" rtlCol="0">
            <a:spAutoFit/>
          </a:bodyPr>
          <a:lstStyle/>
          <a:p>
            <a:pPr algn="ctr"/>
            <a:r>
              <a:rPr lang="en-US" sz="2000" b="1" dirty="0">
                <a:solidFill>
                  <a:srgbClr val="23165A"/>
                </a:solidFill>
              </a:rPr>
              <a:t>Upcoming Workshops:</a:t>
            </a:r>
          </a:p>
          <a:p>
            <a:pPr algn="ctr"/>
            <a:r>
              <a:rPr lang="en-US" sz="2000" b="1" dirty="0">
                <a:solidFill>
                  <a:srgbClr val="23165A"/>
                </a:solidFill>
              </a:rPr>
              <a:t>June 17 – Sexuality and ID/D</a:t>
            </a:r>
          </a:p>
          <a:p>
            <a:pPr algn="ctr"/>
            <a:r>
              <a:rPr lang="en-US" sz="2000" b="1" dirty="0">
                <a:solidFill>
                  <a:srgbClr val="23165A"/>
                </a:solidFill>
              </a:rPr>
              <a:t>July 20 – Understanding Consent</a:t>
            </a:r>
            <a:endParaRPr lang="en-US" sz="2000" b="1" dirty="0"/>
          </a:p>
        </p:txBody>
      </p:sp>
    </p:spTree>
    <p:extLst>
      <p:ext uri="{BB962C8B-B14F-4D97-AF65-F5344CB8AC3E}">
        <p14:creationId xmlns:p14="http://schemas.microsoft.com/office/powerpoint/2010/main" val="243762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3F69-CB9B-AF4A-A1EC-094289DB3FEC}"/>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sz="6000" b="1" kern="1200">
                <a:solidFill>
                  <a:schemeClr val="tx1"/>
                </a:solidFill>
                <a:latin typeface="+mj-lt"/>
                <a:ea typeface="+mj-ea"/>
                <a:cs typeface="+mj-cs"/>
              </a:rPr>
              <a:t>True or False?</a:t>
            </a:r>
            <a:r>
              <a:rPr lang="en-US" sz="6000" kern="120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id="{90DECC94-3CE5-174C-87A2-F6535F924E4C}"/>
              </a:ext>
            </a:extLst>
          </p:cNvPr>
          <p:cNvSpPr>
            <a:spLocks noGrp="1"/>
          </p:cNvSpPr>
          <p:nvPr>
            <p:ph idx="1"/>
          </p:nvPr>
        </p:nvSpPr>
        <p:spPr>
          <a:xfrm>
            <a:off x="1094096" y="3842932"/>
            <a:ext cx="4167115" cy="2163551"/>
          </a:xfrm>
        </p:spPr>
        <p:txBody>
          <a:bodyPr vert="horz" lIns="91440" tIns="45720" rIns="91440" bIns="45720" rtlCol="0" anchor="t">
            <a:normAutofit/>
          </a:bodyPr>
          <a:lstStyle/>
          <a:p>
            <a:pPr marL="0" indent="0">
              <a:buNone/>
            </a:pPr>
            <a:r>
              <a:rPr lang="en-US" sz="3200" i="1" kern="1200" dirty="0">
                <a:solidFill>
                  <a:schemeClr val="tx1"/>
                </a:solidFill>
                <a:latin typeface="+mn-lt"/>
                <a:ea typeface="+mn-ea"/>
                <a:cs typeface="+mn-cs"/>
              </a:rPr>
              <a:t>Sex education is just talking about sex/teaching sex</a:t>
            </a:r>
          </a:p>
        </p:txBody>
      </p:sp>
      <p:sp>
        <p:nvSpPr>
          <p:cNvPr id="12" name="Freeform: Shape 11">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Close">
            <a:extLst>
              <a:ext uri="{FF2B5EF4-FFF2-40B4-BE49-F238E27FC236}">
                <a16:creationId xmlns:a16="http://schemas.microsoft.com/office/drawing/2014/main" id="{1310BA42-8FC2-DE4D-BC8B-D875BE9EE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4575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3F69-CB9B-AF4A-A1EC-094289DB3FEC}"/>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sz="6000" b="1" kern="1200">
                <a:solidFill>
                  <a:schemeClr val="tx1"/>
                </a:solidFill>
                <a:latin typeface="+mj-lt"/>
                <a:ea typeface="+mj-ea"/>
                <a:cs typeface="+mj-cs"/>
              </a:rPr>
              <a:t>True or False?</a:t>
            </a:r>
            <a:r>
              <a:rPr lang="en-US" sz="6000" kern="120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id="{90DECC94-3CE5-174C-87A2-F6535F924E4C}"/>
              </a:ext>
            </a:extLst>
          </p:cNvPr>
          <p:cNvSpPr>
            <a:spLocks noGrp="1"/>
          </p:cNvSpPr>
          <p:nvPr>
            <p:ph idx="1"/>
          </p:nvPr>
        </p:nvSpPr>
        <p:spPr>
          <a:xfrm>
            <a:off x="1094096" y="3842932"/>
            <a:ext cx="4167115" cy="2163551"/>
          </a:xfrm>
        </p:spPr>
        <p:txBody>
          <a:bodyPr vert="horz" lIns="91440" tIns="45720" rIns="91440" bIns="45720" rtlCol="0" anchor="t">
            <a:normAutofit/>
          </a:bodyPr>
          <a:lstStyle/>
          <a:p>
            <a:pPr marL="0" indent="0">
              <a:buNone/>
            </a:pPr>
            <a:r>
              <a:rPr lang="en-US" sz="3200" i="1" kern="1200" dirty="0">
                <a:solidFill>
                  <a:schemeClr val="tx1"/>
                </a:solidFill>
                <a:latin typeface="+mn-lt"/>
                <a:ea typeface="+mn-ea"/>
                <a:cs typeface="+mn-cs"/>
              </a:rPr>
              <a:t>Teaching sex/sexuality ed basically gives people permission to become sexually active</a:t>
            </a:r>
          </a:p>
        </p:txBody>
      </p:sp>
      <p:sp>
        <p:nvSpPr>
          <p:cNvPr id="12" name="Freeform: Shape 11">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Close">
            <a:extLst>
              <a:ext uri="{FF2B5EF4-FFF2-40B4-BE49-F238E27FC236}">
                <a16:creationId xmlns:a16="http://schemas.microsoft.com/office/drawing/2014/main" id="{1310BA42-8FC2-DE4D-BC8B-D875BE9EE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254621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3F69-CB9B-AF4A-A1EC-094289DB3FEC}"/>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sz="6000" b="1" kern="1200">
                <a:solidFill>
                  <a:schemeClr val="tx1"/>
                </a:solidFill>
                <a:latin typeface="+mj-lt"/>
                <a:ea typeface="+mj-ea"/>
                <a:cs typeface="+mj-cs"/>
              </a:rPr>
              <a:t>True or False?</a:t>
            </a:r>
            <a:r>
              <a:rPr lang="en-US" sz="6000" kern="120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id="{90DECC94-3CE5-174C-87A2-F6535F924E4C}"/>
              </a:ext>
            </a:extLst>
          </p:cNvPr>
          <p:cNvSpPr>
            <a:spLocks noGrp="1"/>
          </p:cNvSpPr>
          <p:nvPr>
            <p:ph idx="1"/>
          </p:nvPr>
        </p:nvSpPr>
        <p:spPr>
          <a:xfrm>
            <a:off x="1094096" y="3842932"/>
            <a:ext cx="4167115" cy="2163551"/>
          </a:xfrm>
        </p:spPr>
        <p:txBody>
          <a:bodyPr vert="horz" lIns="91440" tIns="45720" rIns="91440" bIns="45720" rtlCol="0" anchor="t">
            <a:normAutofit/>
          </a:bodyPr>
          <a:lstStyle/>
          <a:p>
            <a:pPr marL="0" indent="0">
              <a:buNone/>
            </a:pPr>
            <a:r>
              <a:rPr lang="en-US" sz="3200" i="1" kern="1200" dirty="0">
                <a:solidFill>
                  <a:schemeClr val="tx1"/>
                </a:solidFill>
                <a:latin typeface="+mn-lt"/>
                <a:ea typeface="+mn-ea"/>
                <a:cs typeface="+mn-cs"/>
              </a:rPr>
              <a:t>People with intellectual and developmental disabilities don't need sex education</a:t>
            </a:r>
          </a:p>
        </p:txBody>
      </p:sp>
      <p:sp>
        <p:nvSpPr>
          <p:cNvPr id="12" name="Freeform: Shape 11">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Close">
            <a:extLst>
              <a:ext uri="{FF2B5EF4-FFF2-40B4-BE49-F238E27FC236}">
                <a16:creationId xmlns:a16="http://schemas.microsoft.com/office/drawing/2014/main" id="{1310BA42-8FC2-DE4D-BC8B-D875BE9EE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85810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 name="Graphic 2" descr="Idea outline">
            <a:extLst>
              <a:ext uri="{FF2B5EF4-FFF2-40B4-BE49-F238E27FC236}">
                <a16:creationId xmlns:a16="http://schemas.microsoft.com/office/drawing/2014/main" id="{84E2F39E-5673-7C4B-8BCA-E00645A18F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7313" y="1478666"/>
            <a:ext cx="1646499" cy="1646499"/>
          </a:xfrm>
          <a:prstGeom prst="rect">
            <a:avLst/>
          </a:prstGeom>
        </p:spPr>
      </p:pic>
      <p:cxnSp>
        <p:nvCxnSpPr>
          <p:cNvPr id="13" name="Straight Connector 13">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Graphic 4" descr="Thought bubble outline">
            <a:extLst>
              <a:ext uri="{FF2B5EF4-FFF2-40B4-BE49-F238E27FC236}">
                <a16:creationId xmlns:a16="http://schemas.microsoft.com/office/drawing/2014/main" id="{7050CCD9-509C-004B-98BB-4F19D468C7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1761" y="1478666"/>
            <a:ext cx="1646499" cy="1646499"/>
          </a:xfrm>
          <a:prstGeom prst="rect">
            <a:avLst/>
          </a:prstGeom>
        </p:spPr>
      </p:pic>
      <p:cxnSp>
        <p:nvCxnSpPr>
          <p:cNvPr id="16" name="Straight Connector 15">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Graphic 6" descr="Storytelling outline">
            <a:extLst>
              <a:ext uri="{FF2B5EF4-FFF2-40B4-BE49-F238E27FC236}">
                <a16:creationId xmlns:a16="http://schemas.microsoft.com/office/drawing/2014/main" id="{E382A0A1-4238-3740-A89C-C21802AF2F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1862" y="1478666"/>
            <a:ext cx="1646499" cy="1646499"/>
          </a:xfrm>
          <a:prstGeom prst="rect">
            <a:avLst/>
          </a:prstGeom>
        </p:spPr>
      </p:pic>
      <p:cxnSp>
        <p:nvCxnSpPr>
          <p:cNvPr id="18" name="Straight Connector 17">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Graphic 8" descr="Chat outline">
            <a:extLst>
              <a:ext uri="{FF2B5EF4-FFF2-40B4-BE49-F238E27FC236}">
                <a16:creationId xmlns:a16="http://schemas.microsoft.com/office/drawing/2014/main" id="{6059DF5D-23CB-A048-A833-D125BEBE95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2191" y="1478666"/>
            <a:ext cx="1646499" cy="1646499"/>
          </a:xfrm>
          <a:prstGeom prst="rect">
            <a:avLst/>
          </a:prstGeom>
        </p:spPr>
      </p:pic>
      <p:sp>
        <p:nvSpPr>
          <p:cNvPr id="17" name="TextBox 16">
            <a:extLst>
              <a:ext uri="{FF2B5EF4-FFF2-40B4-BE49-F238E27FC236}">
                <a16:creationId xmlns:a16="http://schemas.microsoft.com/office/drawing/2014/main" id="{53375F06-D54F-E149-9178-7F5D07CEE235}"/>
              </a:ext>
            </a:extLst>
          </p:cNvPr>
          <p:cNvSpPr txBox="1"/>
          <p:nvPr/>
        </p:nvSpPr>
        <p:spPr>
          <a:xfrm>
            <a:off x="319816" y="2858947"/>
            <a:ext cx="2733441" cy="2954655"/>
          </a:xfrm>
          <a:prstGeom prst="rect">
            <a:avLst/>
          </a:prstGeom>
          <a:noFill/>
        </p:spPr>
        <p:txBody>
          <a:bodyPr wrap="square" rtlCol="0">
            <a:spAutoFit/>
          </a:bodyPr>
          <a:lstStyle/>
          <a:p>
            <a:pPr algn="ctr"/>
            <a:r>
              <a:rPr lang="en-US" sz="2400" b="1" dirty="0">
                <a:solidFill>
                  <a:srgbClr val="23165A"/>
                </a:solidFill>
              </a:rPr>
              <a:t>DISCUSS</a:t>
            </a:r>
          </a:p>
          <a:p>
            <a:pPr algn="ctr"/>
            <a:r>
              <a:rPr lang="en-US" sz="2400" dirty="0"/>
              <a:t>the importance of comprehensive sexuality education and misconceptions surrounding sexuality education. </a:t>
            </a:r>
          </a:p>
          <a:p>
            <a:pPr algn="ctr"/>
            <a:endParaRPr lang="en-US" dirty="0"/>
          </a:p>
        </p:txBody>
      </p:sp>
      <p:sp>
        <p:nvSpPr>
          <p:cNvPr id="19" name="Rectangle 18">
            <a:extLst>
              <a:ext uri="{FF2B5EF4-FFF2-40B4-BE49-F238E27FC236}">
                <a16:creationId xmlns:a16="http://schemas.microsoft.com/office/drawing/2014/main" id="{92F11D34-72DA-7649-9F84-952D539B8464}"/>
              </a:ext>
            </a:extLst>
          </p:cNvPr>
          <p:cNvSpPr/>
          <p:nvPr/>
        </p:nvSpPr>
        <p:spPr>
          <a:xfrm>
            <a:off x="3306845" y="2986269"/>
            <a:ext cx="2668985" cy="1938992"/>
          </a:xfrm>
          <a:prstGeom prst="rect">
            <a:avLst/>
          </a:prstGeom>
        </p:spPr>
        <p:txBody>
          <a:bodyPr wrap="square">
            <a:spAutoFit/>
          </a:bodyPr>
          <a:lstStyle/>
          <a:p>
            <a:pPr lvl="0" algn="ctr">
              <a:buSzPts val="1400"/>
              <a:defRPr/>
            </a:pPr>
            <a:r>
              <a:rPr lang="en-US" sz="2400" b="1" dirty="0">
                <a:solidFill>
                  <a:srgbClr val="23165A"/>
                </a:solidFill>
              </a:rPr>
              <a:t>LEARN</a:t>
            </a:r>
          </a:p>
          <a:p>
            <a:pPr lvl="0" algn="ctr">
              <a:buSzPts val="1400"/>
              <a:defRPr/>
            </a:pPr>
            <a:r>
              <a:rPr lang="en-US" sz="2400" dirty="0"/>
              <a:t>about human sexual development and developmental disabilities</a:t>
            </a:r>
          </a:p>
        </p:txBody>
      </p:sp>
      <p:sp>
        <p:nvSpPr>
          <p:cNvPr id="20" name="TextBox 19">
            <a:extLst>
              <a:ext uri="{FF2B5EF4-FFF2-40B4-BE49-F238E27FC236}">
                <a16:creationId xmlns:a16="http://schemas.microsoft.com/office/drawing/2014/main" id="{83AF153C-857E-5843-909D-252E1AAE063A}"/>
              </a:ext>
            </a:extLst>
          </p:cNvPr>
          <p:cNvSpPr txBox="1"/>
          <p:nvPr/>
        </p:nvSpPr>
        <p:spPr>
          <a:xfrm>
            <a:off x="6147888" y="3090441"/>
            <a:ext cx="2733440" cy="2954655"/>
          </a:xfrm>
          <a:prstGeom prst="rect">
            <a:avLst/>
          </a:prstGeom>
          <a:noFill/>
        </p:spPr>
        <p:txBody>
          <a:bodyPr wrap="square" rtlCol="0">
            <a:spAutoFit/>
          </a:bodyPr>
          <a:lstStyle/>
          <a:p>
            <a:pPr algn="ctr"/>
            <a:r>
              <a:rPr lang="en-US" sz="2400" b="1" dirty="0">
                <a:solidFill>
                  <a:srgbClr val="23165A"/>
                </a:solidFill>
              </a:rPr>
              <a:t>GAIN</a:t>
            </a:r>
            <a:r>
              <a:rPr lang="en-US" sz="2400" dirty="0"/>
              <a:t> </a:t>
            </a:r>
          </a:p>
          <a:p>
            <a:pPr algn="ctr"/>
            <a:r>
              <a:rPr lang="en-US" sz="2400" dirty="0"/>
              <a:t>knowledge about specific topics included in a comprehensive sexuality education curriculum</a:t>
            </a:r>
          </a:p>
          <a:p>
            <a:endParaRPr lang="en-US" dirty="0"/>
          </a:p>
        </p:txBody>
      </p:sp>
      <p:sp>
        <p:nvSpPr>
          <p:cNvPr id="21" name="TextBox 20">
            <a:extLst>
              <a:ext uri="{FF2B5EF4-FFF2-40B4-BE49-F238E27FC236}">
                <a16:creationId xmlns:a16="http://schemas.microsoft.com/office/drawing/2014/main" id="{B8ACD8C6-B640-2F43-AB6B-ECE6E96A3F3D}"/>
              </a:ext>
            </a:extLst>
          </p:cNvPr>
          <p:cNvSpPr txBox="1"/>
          <p:nvPr/>
        </p:nvSpPr>
        <p:spPr>
          <a:xfrm>
            <a:off x="9167227" y="3125165"/>
            <a:ext cx="2486130" cy="1938992"/>
          </a:xfrm>
          <a:prstGeom prst="rect">
            <a:avLst/>
          </a:prstGeom>
          <a:noFill/>
        </p:spPr>
        <p:txBody>
          <a:bodyPr wrap="square" rtlCol="0">
            <a:spAutoFit/>
          </a:bodyPr>
          <a:lstStyle/>
          <a:p>
            <a:pPr algn="ctr"/>
            <a:r>
              <a:rPr lang="en-US" sz="2400" b="1" dirty="0">
                <a:solidFill>
                  <a:srgbClr val="23165A"/>
                </a:solidFill>
              </a:rPr>
              <a:t>SHARE</a:t>
            </a:r>
            <a:r>
              <a:rPr lang="en-US" sz="2400" dirty="0"/>
              <a:t> </a:t>
            </a:r>
          </a:p>
          <a:p>
            <a:pPr algn="ctr"/>
            <a:r>
              <a:rPr lang="en-US" sz="2400" dirty="0"/>
              <a:t>tips and resources to help you and your child</a:t>
            </a:r>
          </a:p>
          <a:p>
            <a:pPr algn="ctr"/>
            <a:endParaRPr lang="en-US" sz="2400" dirty="0"/>
          </a:p>
        </p:txBody>
      </p:sp>
    </p:spTree>
    <p:extLst>
      <p:ext uri="{BB962C8B-B14F-4D97-AF65-F5344CB8AC3E}">
        <p14:creationId xmlns:p14="http://schemas.microsoft.com/office/powerpoint/2010/main" val="1823909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026" name="Picture 2" descr="Image result for sex education in school"/>
          <p:cNvPicPr>
            <a:picLocks noChangeAspect="1" noChangeArrowheads="1"/>
          </p:cNvPicPr>
          <p:nvPr/>
        </p:nvPicPr>
        <p:blipFill rotWithShape="1">
          <a:blip r:embed="rId3">
            <a:extLst>
              <a:ext uri="{28A0092B-C50C-407E-A947-70E740481C1C}">
                <a14:useLocalDpi xmlns:a14="http://schemas.microsoft.com/office/drawing/2010/main" val="0"/>
              </a:ext>
            </a:extLst>
          </a:blip>
          <a:srcRect t="1844" r="1" b="1611"/>
          <a:stretch/>
        </p:blipFill>
        <p:spPr bwMode="auto">
          <a:xfrm>
            <a:off x="575681" y="1354238"/>
            <a:ext cx="5235861" cy="3589059"/>
          </a:xfrm>
          <a:prstGeom prst="rect">
            <a:avLst/>
          </a:prstGeom>
          <a:noFill/>
          <a:extLst>
            <a:ext uri="{909E8E84-426E-40DD-AFC4-6F175D3DCCD1}">
              <a14:hiddenFill xmlns:a14="http://schemas.microsoft.com/office/drawing/2010/main">
                <a:solidFill>
                  <a:srgbClr val="FFFFFF"/>
                </a:solidFill>
              </a14:hiddenFill>
            </a:ext>
          </a:extLst>
        </p:spPr>
      </p:pic>
      <p:sp>
        <p:nvSpPr>
          <p:cNvPr id="99" name="Google Shape;99;p18"/>
          <p:cNvSpPr txBox="1">
            <a:spLocks noGrp="1"/>
          </p:cNvSpPr>
          <p:nvPr>
            <p:ph idx="1"/>
          </p:nvPr>
        </p:nvSpPr>
        <p:spPr>
          <a:xfrm>
            <a:off x="6096000" y="567943"/>
            <a:ext cx="5768052" cy="5722113"/>
          </a:xfrm>
          <a:prstGeom prst="rect">
            <a:avLst/>
          </a:prstGeom>
        </p:spPr>
        <p:txBody>
          <a:bodyPr spcFirstLastPara="1" vert="horz" lIns="109710" tIns="54840" rIns="109710" bIns="54840" rtlCol="0" anchorCtr="0">
            <a:normAutofit fontScale="77500" lnSpcReduction="20000"/>
          </a:bodyPr>
          <a:lstStyle/>
          <a:p>
            <a:pPr marL="121920" indent="0">
              <a:spcBef>
                <a:spcPts val="0"/>
              </a:spcBef>
              <a:buSzPts val="2000"/>
              <a:buNone/>
            </a:pPr>
            <a:endParaRPr lang="en-US" sz="3100" dirty="0">
              <a:latin typeface="Calibri" panose="020F0502020204030204" pitchFamily="34" charset="0"/>
              <a:cs typeface="Calibri" panose="020F0502020204030204" pitchFamily="34" charset="0"/>
            </a:endParaRPr>
          </a:p>
          <a:p>
            <a:pPr marL="548640" indent="-426720">
              <a:spcBef>
                <a:spcPts val="0"/>
              </a:spcBef>
              <a:buSzPts val="2000"/>
              <a:buFont typeface="+mj-lt"/>
              <a:buAutoNum type="arabicPeriod"/>
            </a:pPr>
            <a:endParaRPr lang="en-US" sz="3100" dirty="0">
              <a:latin typeface="Calibri" panose="020F0502020204030204" pitchFamily="34" charset="0"/>
              <a:cs typeface="Calibri" panose="020F0502020204030204" pitchFamily="34" charset="0"/>
            </a:endParaRPr>
          </a:p>
          <a:p>
            <a:pPr marL="548640" indent="-426720">
              <a:spcBef>
                <a:spcPts val="0"/>
              </a:spcBef>
              <a:buSzPts val="2000"/>
              <a:buFont typeface="+mj-lt"/>
              <a:buAutoNum type="arabicPeriod"/>
            </a:pPr>
            <a:r>
              <a:rPr lang="en-US" sz="3100" dirty="0">
                <a:latin typeface="Calibri" panose="020F0502020204030204" pitchFamily="34" charset="0"/>
                <a:cs typeface="Calibri" panose="020F0502020204030204" pitchFamily="34" charset="0"/>
              </a:rPr>
              <a:t>It’s an opportunity for you to built trust with your child, share your values and beliefs, and be open and sex positive.</a:t>
            </a:r>
          </a:p>
          <a:p>
            <a:pPr marL="636270" indent="-514350">
              <a:spcBef>
                <a:spcPts val="0"/>
              </a:spcBef>
              <a:buSzPts val="2000"/>
              <a:buFont typeface="+mj-lt"/>
              <a:buAutoNum type="arabicPeriod"/>
            </a:pPr>
            <a:endParaRPr lang="en-US" sz="3100" dirty="0">
              <a:latin typeface="Calibri" panose="020F0502020204030204" pitchFamily="34" charset="0"/>
              <a:cs typeface="Calibri" panose="020F0502020204030204" pitchFamily="34" charset="0"/>
            </a:endParaRPr>
          </a:p>
          <a:p>
            <a:pPr marL="548640" indent="-426720">
              <a:spcBef>
                <a:spcPts val="0"/>
              </a:spcBef>
              <a:buSzPts val="2000"/>
              <a:buFont typeface="+mj-lt"/>
              <a:buAutoNum type="arabicPeriod"/>
            </a:pPr>
            <a:r>
              <a:rPr lang="en-US" sz="3100" dirty="0">
                <a:latin typeface="Calibri" panose="020F0502020204030204" pitchFamily="34" charset="0"/>
                <a:cs typeface="Calibri" panose="020F0502020204030204" pitchFamily="34" charset="0"/>
              </a:rPr>
              <a:t>People with ID/D are people and like all people, individuals with ID/D have the right to learn all they can to enable them to become sexually healthy and make informed decisions for themselves.</a:t>
            </a:r>
          </a:p>
          <a:p>
            <a:pPr marL="548640" indent="-426720">
              <a:spcBef>
                <a:spcPts val="0"/>
              </a:spcBef>
              <a:buSzPts val="2000"/>
              <a:buFont typeface="+mj-lt"/>
              <a:buAutoNum type="arabicPeriod"/>
            </a:pPr>
            <a:endParaRPr lang="en-US" sz="3100" dirty="0">
              <a:latin typeface="Calibri" panose="020F0502020204030204" pitchFamily="34" charset="0"/>
              <a:cs typeface="Calibri" panose="020F0502020204030204" pitchFamily="34" charset="0"/>
            </a:endParaRPr>
          </a:p>
          <a:p>
            <a:pPr marL="548640" indent="-426720">
              <a:spcBef>
                <a:spcPts val="0"/>
              </a:spcBef>
              <a:buSzPts val="2000"/>
              <a:buFont typeface="+mj-lt"/>
              <a:buAutoNum type="arabicPeriod"/>
            </a:pPr>
            <a:r>
              <a:rPr lang="en-US" sz="3100" dirty="0">
                <a:latin typeface="Calibri" panose="020F0502020204030204" pitchFamily="34" charset="0"/>
                <a:cs typeface="Calibri" panose="020F0502020204030204" pitchFamily="34" charset="0"/>
              </a:rPr>
              <a:t>Schools are not required to teach sex education/sexuality education.</a:t>
            </a:r>
          </a:p>
          <a:p>
            <a:pPr marL="548640" indent="-426720">
              <a:spcBef>
                <a:spcPts val="0"/>
              </a:spcBef>
              <a:buSzPts val="2000"/>
              <a:buFont typeface="+mj-lt"/>
              <a:buAutoNum type="arabicPeriod"/>
            </a:pPr>
            <a:endParaRPr lang="en-US" sz="3100" dirty="0">
              <a:latin typeface="Calibri" panose="020F0502020204030204" pitchFamily="34" charset="0"/>
              <a:cs typeface="Calibri" panose="020F0502020204030204" pitchFamily="34" charset="0"/>
            </a:endParaRPr>
          </a:p>
          <a:p>
            <a:pPr marL="548640" indent="-426720">
              <a:spcBef>
                <a:spcPts val="0"/>
              </a:spcBef>
              <a:buSzPts val="2000"/>
              <a:buFont typeface="+mj-lt"/>
              <a:buAutoNum type="arabicPeriod"/>
            </a:pPr>
            <a:r>
              <a:rPr lang="en-US" sz="3100" dirty="0">
                <a:latin typeface="Calibri" panose="020F0502020204030204" pitchFamily="34" charset="0"/>
                <a:cs typeface="Calibri" panose="020F0502020204030204" pitchFamily="34" charset="0"/>
              </a:rPr>
              <a:t>Reduces risk of sexual abuse. </a:t>
            </a:r>
          </a:p>
          <a:p>
            <a:pPr marL="548640" indent="-426720">
              <a:spcBef>
                <a:spcPts val="1200"/>
              </a:spcBef>
              <a:buSzPts val="2000"/>
              <a:buFont typeface="+mj-lt"/>
              <a:buAutoNum type="arabicPeriod"/>
            </a:pPr>
            <a:r>
              <a:rPr lang="en-US" sz="3100" dirty="0">
                <a:latin typeface="Calibri" panose="020F0502020204030204" pitchFamily="34" charset="0"/>
                <a:cs typeface="Calibri" panose="020F0502020204030204" pitchFamily="34" charset="0"/>
              </a:rPr>
              <a:t>Normalizes the topic.</a:t>
            </a:r>
          </a:p>
          <a:p>
            <a:pPr marL="636270" indent="-514350">
              <a:buSzPts val="2000"/>
              <a:buFont typeface="+mj-lt"/>
              <a:buAutoNum type="arabicPeriod"/>
            </a:pPr>
            <a:endParaRPr lang="en-US" sz="3100" b="1" dirty="0">
              <a:latin typeface="Calibri" panose="020F0502020204030204" pitchFamily="34" charset="0"/>
              <a:cs typeface="Calibri" panose="020F0502020204030204" pitchFamily="34" charset="0"/>
            </a:endParaRPr>
          </a:p>
          <a:p>
            <a:pPr marL="121920" indent="0" algn="ctr">
              <a:buSzPts val="2000"/>
              <a:buNone/>
            </a:pPr>
            <a:r>
              <a:rPr lang="en-US" sz="3100" b="1" dirty="0">
                <a:solidFill>
                  <a:srgbClr val="23165A"/>
                </a:solidFill>
                <a:latin typeface="Calibri" panose="020F0502020204030204" pitchFamily="34" charset="0"/>
                <a:cs typeface="Calibri" panose="020F0502020204030204" pitchFamily="34" charset="0"/>
              </a:rPr>
              <a:t>Education = Empowerment and Prevention</a:t>
            </a:r>
          </a:p>
          <a:p>
            <a:pPr marL="548640" indent="-426720">
              <a:spcBef>
                <a:spcPts val="1200"/>
              </a:spcBef>
              <a:buSzPts val="2000"/>
              <a:buFont typeface="+mj-lt"/>
              <a:buAutoNum type="arabicPeriod"/>
            </a:pPr>
            <a:endParaRPr lang="en-US" sz="1500" dirty="0"/>
          </a:p>
        </p:txBody>
      </p:sp>
    </p:spTree>
    <p:extLst>
      <p:ext uri="{BB962C8B-B14F-4D97-AF65-F5344CB8AC3E}">
        <p14:creationId xmlns:p14="http://schemas.microsoft.com/office/powerpoint/2010/main" val="3966043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9B6FF-6EDB-134F-8EA0-94374F72CDBA}"/>
              </a:ext>
            </a:extLst>
          </p:cNvPr>
          <p:cNvPicPr>
            <a:picLocks noChangeAspect="1"/>
          </p:cNvPicPr>
          <p:nvPr/>
        </p:nvPicPr>
        <p:blipFill>
          <a:blip r:embed="rId2"/>
          <a:stretch>
            <a:fillRect/>
          </a:stretch>
        </p:blipFill>
        <p:spPr>
          <a:xfrm>
            <a:off x="4608173" y="0"/>
            <a:ext cx="6748999" cy="6858000"/>
          </a:xfrm>
          <a:prstGeom prst="rect">
            <a:avLst/>
          </a:prstGeom>
        </p:spPr>
      </p:pic>
      <p:sp>
        <p:nvSpPr>
          <p:cNvPr id="5" name="Rectangle 4">
            <a:extLst>
              <a:ext uri="{FF2B5EF4-FFF2-40B4-BE49-F238E27FC236}">
                <a16:creationId xmlns:a16="http://schemas.microsoft.com/office/drawing/2014/main" id="{E5BB4C7E-4447-524A-8981-E3041340D97A}"/>
              </a:ext>
            </a:extLst>
          </p:cNvPr>
          <p:cNvSpPr/>
          <p:nvPr/>
        </p:nvSpPr>
        <p:spPr>
          <a:xfrm>
            <a:off x="0" y="6257836"/>
            <a:ext cx="3692325" cy="600164"/>
          </a:xfrm>
          <a:prstGeom prst="rect">
            <a:avLst/>
          </a:prstGeom>
        </p:spPr>
        <p:txBody>
          <a:bodyPr wrap="square">
            <a:spAutoFit/>
          </a:bodyPr>
          <a:lstStyle/>
          <a:p>
            <a:r>
              <a:rPr lang="en-US" sz="1100" dirty="0"/>
              <a:t>Source: “National Longitudinal Transition Survey 2012” (NLTS-2012). U.S. Department of Education, National Center for Education Statistics.</a:t>
            </a:r>
          </a:p>
        </p:txBody>
      </p:sp>
      <p:sp>
        <p:nvSpPr>
          <p:cNvPr id="6" name="Title 1">
            <a:extLst>
              <a:ext uri="{FF2B5EF4-FFF2-40B4-BE49-F238E27FC236}">
                <a16:creationId xmlns:a16="http://schemas.microsoft.com/office/drawing/2014/main" id="{9567206D-667D-1F43-931A-525FD4D725CF}"/>
              </a:ext>
            </a:extLst>
          </p:cNvPr>
          <p:cNvSpPr>
            <a:spLocks noGrp="1"/>
          </p:cNvSpPr>
          <p:nvPr>
            <p:ph type="title"/>
          </p:nvPr>
        </p:nvSpPr>
        <p:spPr>
          <a:xfrm>
            <a:off x="630891" y="2580577"/>
            <a:ext cx="3246629" cy="1696846"/>
          </a:xfrm>
        </p:spPr>
        <p:txBody>
          <a:bodyPr/>
          <a:lstStyle/>
          <a:p>
            <a:r>
              <a:rPr lang="en-US" b="1" dirty="0">
                <a:solidFill>
                  <a:srgbClr val="23165A"/>
                </a:solidFill>
                <a:latin typeface="Calibri" panose="020F0502020204030204" pitchFamily="34" charset="0"/>
                <a:cs typeface="Calibri" panose="020F0502020204030204" pitchFamily="34" charset="0"/>
              </a:rPr>
              <a:t>The Sex Ed Gap</a:t>
            </a:r>
          </a:p>
        </p:txBody>
      </p:sp>
    </p:spTree>
    <p:extLst>
      <p:ext uri="{BB962C8B-B14F-4D97-AF65-F5344CB8AC3E}">
        <p14:creationId xmlns:p14="http://schemas.microsoft.com/office/powerpoint/2010/main" val="2280647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{4584DE52-83C9-0846-BF52-80EF04932651}tf10001073</Template>
  <TotalTime>18465</TotalTime>
  <Words>5245</Words>
  <Application>Microsoft Macintosh PowerPoint</Application>
  <PresentationFormat>Widescreen</PresentationFormat>
  <Paragraphs>340</Paragraphs>
  <Slides>30</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Helvetica Neue</vt:lpstr>
      <vt:lpstr>Pribambas</vt:lpstr>
      <vt:lpstr>Wingdings</vt:lpstr>
      <vt:lpstr>Office Theme</vt:lpstr>
      <vt:lpstr>PowerPoint Presentation</vt:lpstr>
      <vt:lpstr>Who am I?</vt:lpstr>
      <vt:lpstr>But first…</vt:lpstr>
      <vt:lpstr>True or False? </vt:lpstr>
      <vt:lpstr>True or False? </vt:lpstr>
      <vt:lpstr>True or False? </vt:lpstr>
      <vt:lpstr>PowerPoint Presentation</vt:lpstr>
      <vt:lpstr>PowerPoint Presentation</vt:lpstr>
      <vt:lpstr>The Sex Ed Gap</vt:lpstr>
      <vt:lpstr>PowerPoint Presentation</vt:lpstr>
      <vt:lpstr>PowerPoint Presentation</vt:lpstr>
      <vt:lpstr>What Does Sexual Health Mean? </vt:lpstr>
      <vt:lpstr>PowerPoint Presentation</vt:lpstr>
      <vt:lpstr>Important Concepts</vt:lpstr>
      <vt:lpstr>PowerPoint Presentation</vt:lpstr>
      <vt:lpstr>PowerPoint Presentation</vt:lpstr>
      <vt:lpstr>PowerPoint Presentation</vt:lpstr>
      <vt:lpstr>Public v. Private Discrimination</vt:lpstr>
      <vt:lpstr>PowerPoint Presentation</vt:lpstr>
      <vt:lpstr>PowerPoint Presentation</vt:lpstr>
      <vt:lpstr>PowerPoint Presentation</vt:lpstr>
      <vt:lpstr>The 4 P’s by Terri Couwenhoven </vt:lpstr>
      <vt:lpstr>PowerPoint Presentation</vt:lpstr>
      <vt:lpstr>Another framework to help us with answering questions…</vt:lpstr>
      <vt:lpstr>Quick Round of Jeopardy…</vt:lpstr>
      <vt:lpstr>REMEMBER! </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Marsha Stepensky</dc:creator>
  <cp:lastModifiedBy>Microsoft Office User</cp:lastModifiedBy>
  <cp:revision>59</cp:revision>
  <dcterms:created xsi:type="dcterms:W3CDTF">2021-02-01T22:33:06Z</dcterms:created>
  <dcterms:modified xsi:type="dcterms:W3CDTF">2021-06-07T01:34:31Z</dcterms:modified>
</cp:coreProperties>
</file>